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Caveat"/>
      <p:regular r:id="rId40"/>
      <p:bold r:id="rId41"/>
    </p:embeddedFont>
    <p:embeddedFont>
      <p:font typeface="Montserrat"/>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veat-regular.fntdata"/><Relationship Id="rId20" Type="http://schemas.openxmlformats.org/officeDocument/2006/relationships/slide" Target="slides/slide14.xml"/><Relationship Id="rId42" Type="http://schemas.openxmlformats.org/officeDocument/2006/relationships/font" Target="fonts/Montserrat-regular.fntdata"/><Relationship Id="rId41" Type="http://schemas.openxmlformats.org/officeDocument/2006/relationships/font" Target="fonts/Caveat-bold.fntdata"/><Relationship Id="rId22" Type="http://schemas.openxmlformats.org/officeDocument/2006/relationships/slide" Target="slides/slide16.xml"/><Relationship Id="rId44" Type="http://schemas.openxmlformats.org/officeDocument/2006/relationships/font" Target="fonts/Montserrat-italic.fntdata"/><Relationship Id="rId21" Type="http://schemas.openxmlformats.org/officeDocument/2006/relationships/slide" Target="slides/slide15.xml"/><Relationship Id="rId43" Type="http://schemas.openxmlformats.org/officeDocument/2006/relationships/font" Target="fonts/Montserrat-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2ae216c45c_1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22ae216c45c_1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54a41f7cb8_0_2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254a41f7cb8_0_2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54a41f7cb8_0_2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254a41f7cb8_0_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54a41f7cb8_0_5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254a41f7cb8_0_5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54a41f7cb8_0_2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254a41f7cb8_0_2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54a41f7cb8_0_6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g254a41f7cb8_0_6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54a41f7cb8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54a41f7cb8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"Allow users with the "CampaignLauncher" role to launch campaigns using email templates during office hours only."</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In simple English, the permission statement for our example would be:</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Users who have the "CampaignLauncher" role are allowed to launch campaigns using email templates, but they can do so only during office hours.</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a:latin typeface="Montserrat"/>
                <a:ea typeface="Montserrat"/>
                <a:cs typeface="Montserrat"/>
                <a:sym typeface="Montserrat"/>
              </a:rPr>
              <a:t>In simple English, the policy statement for our example would be:</a:t>
            </a:r>
            <a:endParaRPr>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a:latin typeface="Montserrat"/>
                <a:ea typeface="Montserrat"/>
                <a:cs typeface="Montserrat"/>
                <a:sym typeface="Montserrat"/>
              </a:rPr>
              <a:t>Access is granted if the user's action occurs during office hours.</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a policy does not directly reference resources or scopes</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a policy focuses on defining the conditions under which access is granted or denied, based on various factors like user attributes, client attributes, roles, time of day, or custom logic.</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a:latin typeface="Montserrat"/>
                <a:ea typeface="Montserrat"/>
                <a:cs typeface="Montserrat"/>
                <a:sym typeface="Montserrat"/>
              </a:rPr>
              <a:t>While policies do not directly tie in resources or scopes, they do have an indirect relationship with them through permissions. Permissions combine resources, scopes, and one or more policies to create specific access control rules.</a:t>
            </a:r>
            <a:endParaRPr>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a:latin typeface="Montserrat"/>
                <a:ea typeface="Montserrat"/>
                <a:cs typeface="Montserrat"/>
                <a:sym typeface="Montserrat"/>
              </a:rPr>
              <a:t>In other words, the permission is the component that links the resource, scope, and policy together in Keycloak for fine-grained access control decisions. The policy provides the general conditions for granting access, and the permission associates those conditions with a specific resource and scope.</a:t>
            </a:r>
            <a:endParaRPr>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a:latin typeface="Montserrat"/>
                <a:ea typeface="Montserrat"/>
                <a:cs typeface="Montserrat"/>
                <a:sym typeface="Montserrat"/>
              </a:rPr>
              <a:t>To summarize, policies in Keycloak do not directly deal with resources or scopes. Their primary purpose is to define the conditions under which access is granted or denied. It's the permissions that combine resources, scopes, and policies to create specific access control rules.</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2b06347db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2b06347db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2b06347db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2b06347db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2b06347db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2b06347db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2b06347db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2b06347db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54a41f7cb8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254a41f7cb8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54a41f7cb8_0_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54a41f7cb8_0_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54a41f7cb8_0_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254a41f7cb8_0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54a41f7cb8_0_2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g254a41f7cb8_0_2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54a41f7cb8_0_3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g254a41f7cb8_0_3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54a41f7cb8_0_3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g254a41f7cb8_0_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54a41f7cb8_0_3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g254a41f7cb8_0_3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54a41f7cb8_0_4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g254a41f7cb8_0_4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54a41f7cb8_0_4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g254a41f7cb8_0_4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Proxy can be helpful for legacy applications that cannot easily modified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2ae216c45c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22ae216c45c_1_7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54415e5b2e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254415e5b2e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4a41f7cb8_0_4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254a41f7cb8_0_4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2ae216c45c_1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22ae216c45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22ae216c45c_1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g22ae216c45c_1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2ae216c45c_1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g22ae216c45c_1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2ae216c45c_1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g22ae216c45c_1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4a41f7cb8_0_7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254a41f7cb8_0_7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Word of warning base64 is encoding not encryption. So, make sure they are sent through a secure channel.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54a41f7cb8_0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254a41f7cb8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54a41f7cb8_0_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254a41f7cb8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54a41f7cb8_0_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54a41f7cb8_0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54a41f7cb8_0_8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54a41f7cb8_0_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Postman analogy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54a41f7cb8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254a41f7cb8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jpg"/><Relationship Id="rId4" Type="http://schemas.openxmlformats.org/officeDocument/2006/relationships/image" Target="../media/image3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Logo, company name&#10;&#10;Description automatically generated" id="58" name="Google Shape;58;p14"/>
          <p:cNvPicPr preferRelativeResize="0"/>
          <p:nvPr/>
        </p:nvPicPr>
        <p:blipFill rotWithShape="1">
          <a:blip r:embed="rId2">
            <a:alphaModFix/>
          </a:blip>
          <a:srcRect b="33397" l="10669" r="9597" t="31569"/>
          <a:stretch/>
        </p:blipFill>
        <p:spPr>
          <a:xfrm>
            <a:off x="122842" y="4722777"/>
            <a:ext cx="1141697" cy="334040"/>
          </a:xfrm>
          <a:prstGeom prst="rect">
            <a:avLst/>
          </a:prstGeom>
          <a:noFill/>
          <a:ln>
            <a:noFill/>
          </a:ln>
        </p:spPr>
      </p:pic>
      <p:grpSp>
        <p:nvGrpSpPr>
          <p:cNvPr id="59" name="Google Shape;59;p14"/>
          <p:cNvGrpSpPr/>
          <p:nvPr/>
        </p:nvGrpSpPr>
        <p:grpSpPr>
          <a:xfrm>
            <a:off x="7063749" y="4355286"/>
            <a:ext cx="1957409" cy="615862"/>
            <a:chOff x="9947721" y="6042133"/>
            <a:chExt cx="1957409" cy="615862"/>
          </a:xfrm>
        </p:grpSpPr>
        <p:pic>
          <p:nvPicPr>
            <p:cNvPr id="60" name="Google Shape;60;p14"/>
            <p:cNvPicPr preferRelativeResize="0"/>
            <p:nvPr/>
          </p:nvPicPr>
          <p:blipFill rotWithShape="1">
            <a:blip r:embed="rId3">
              <a:alphaModFix/>
            </a:blip>
            <a:srcRect b="0" l="0" r="0" t="0"/>
            <a:stretch/>
          </p:blipFill>
          <p:spPr>
            <a:xfrm>
              <a:off x="11139811" y="6042133"/>
              <a:ext cx="765319" cy="602066"/>
            </a:xfrm>
            <a:prstGeom prst="rect">
              <a:avLst/>
            </a:prstGeom>
            <a:noFill/>
            <a:ln>
              <a:noFill/>
            </a:ln>
          </p:spPr>
        </p:pic>
        <p:sp>
          <p:nvSpPr>
            <p:cNvPr id="61" name="Google Shape;61;p14"/>
            <p:cNvSpPr txBox="1"/>
            <p:nvPr/>
          </p:nvSpPr>
          <p:spPr>
            <a:xfrm>
              <a:off x="9947721" y="6356962"/>
              <a:ext cx="1207876" cy="30103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n-GB" sz="1600" u="none" cap="none" strike="noStrike">
                  <a:solidFill>
                    <a:srgbClr val="2D4191"/>
                  </a:solidFill>
                  <a:latin typeface="Montserrat"/>
                  <a:ea typeface="Montserrat"/>
                  <a:cs typeface="Montserrat"/>
                  <a:sym typeface="Montserrat"/>
                </a:rPr>
                <a:t>PROJECT</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 name="Google Shape;64;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5" name="Google Shape;6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grpSp>
        <p:nvGrpSpPr>
          <p:cNvPr id="66" name="Google Shape;66;p15"/>
          <p:cNvGrpSpPr/>
          <p:nvPr/>
        </p:nvGrpSpPr>
        <p:grpSpPr>
          <a:xfrm>
            <a:off x="7063749" y="4355286"/>
            <a:ext cx="1957409" cy="615862"/>
            <a:chOff x="9947721" y="6042133"/>
            <a:chExt cx="1957409" cy="615862"/>
          </a:xfrm>
        </p:grpSpPr>
        <p:pic>
          <p:nvPicPr>
            <p:cNvPr id="67" name="Google Shape;67;p15"/>
            <p:cNvPicPr preferRelativeResize="0"/>
            <p:nvPr/>
          </p:nvPicPr>
          <p:blipFill rotWithShape="1">
            <a:blip r:embed="rId2">
              <a:alphaModFix/>
            </a:blip>
            <a:srcRect b="0" l="0" r="0" t="0"/>
            <a:stretch/>
          </p:blipFill>
          <p:spPr>
            <a:xfrm>
              <a:off x="11139811" y="6042133"/>
              <a:ext cx="765319" cy="602066"/>
            </a:xfrm>
            <a:prstGeom prst="rect">
              <a:avLst/>
            </a:prstGeom>
            <a:noFill/>
            <a:ln>
              <a:noFill/>
            </a:ln>
          </p:spPr>
        </p:pic>
        <p:sp>
          <p:nvSpPr>
            <p:cNvPr id="68" name="Google Shape;68;p15"/>
            <p:cNvSpPr txBox="1"/>
            <p:nvPr/>
          </p:nvSpPr>
          <p:spPr>
            <a:xfrm>
              <a:off x="9947721" y="6356962"/>
              <a:ext cx="1207876" cy="30103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n-GB" sz="1600" u="none" cap="none" strike="noStrike">
                  <a:solidFill>
                    <a:srgbClr val="2D4191"/>
                  </a:solidFill>
                  <a:latin typeface="Montserrat"/>
                  <a:ea typeface="Montserrat"/>
                  <a:cs typeface="Montserrat"/>
                  <a:sym typeface="Montserrat"/>
                </a:rPr>
                <a:t>PROJECT</a:t>
              </a:r>
              <a:endParaRPr/>
            </a:p>
          </p:txBody>
        </p:sp>
      </p:grpSp>
      <p:pic>
        <p:nvPicPr>
          <p:cNvPr descr="Logo, company name&#10;&#10;Description automatically generated" id="69" name="Google Shape;69;p15"/>
          <p:cNvPicPr preferRelativeResize="0"/>
          <p:nvPr/>
        </p:nvPicPr>
        <p:blipFill rotWithShape="1">
          <a:blip r:embed="rId3">
            <a:alphaModFix/>
          </a:blip>
          <a:srcRect b="33397" l="10669" r="9597" t="31569"/>
          <a:stretch/>
        </p:blipFill>
        <p:spPr>
          <a:xfrm>
            <a:off x="223227" y="4670115"/>
            <a:ext cx="1141697" cy="334040"/>
          </a:xfrm>
          <a:prstGeom prst="rect">
            <a:avLst/>
          </a:prstGeom>
          <a:noFill/>
          <a:ln>
            <a:noFill/>
          </a:ln>
        </p:spPr>
      </p:pic>
      <p:pic>
        <p:nvPicPr>
          <p:cNvPr id="70" name="Google Shape;70;p15"/>
          <p:cNvPicPr preferRelativeResize="0"/>
          <p:nvPr/>
        </p:nvPicPr>
        <p:blipFill rotWithShape="1">
          <a:blip r:embed="rId4">
            <a:alphaModFix/>
          </a:blip>
          <a:srcRect b="0" l="0" r="0" t="0"/>
          <a:stretch/>
        </p:blipFill>
        <p:spPr>
          <a:xfrm>
            <a:off x="122842" y="-5876"/>
            <a:ext cx="9021158" cy="1190793"/>
          </a:xfrm>
          <a:prstGeom prst="rect">
            <a:avLst/>
          </a:prstGeom>
          <a:noFill/>
          <a:ln>
            <a:noFill/>
          </a:ln>
        </p:spPr>
      </p:pic>
      <p:sp>
        <p:nvSpPr>
          <p:cNvPr id="71" name="Google Shape;71;p15"/>
          <p:cNvSpPr/>
          <p:nvPr/>
        </p:nvSpPr>
        <p:spPr>
          <a:xfrm>
            <a:off x="1" y="860611"/>
            <a:ext cx="122842" cy="572700"/>
          </a:xfrm>
          <a:prstGeom prst="rect">
            <a:avLst/>
          </a:prstGeom>
          <a:solidFill>
            <a:srgbClr val="247C7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2" name="Shape 72"/>
        <p:cNvGrpSpPr/>
        <p:nvPr/>
      </p:nvGrpSpPr>
      <p:grpSpPr>
        <a:xfrm>
          <a:off x="0" y="0"/>
          <a:ext cx="0" cy="0"/>
          <a:chOff x="0" y="0"/>
          <a:chExt cx="0" cy="0"/>
        </a:xfrm>
      </p:grpSpPr>
      <p:sp>
        <p:nvSpPr>
          <p:cNvPr id="73" name="Google Shape;73;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4" name="Google Shape;7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1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7" name="Google Shape;7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 name="Shape 78"/>
        <p:cNvGrpSpPr/>
        <p:nvPr/>
      </p:nvGrpSpPr>
      <p:grpSpPr>
        <a:xfrm>
          <a:off x="0" y="0"/>
          <a:ext cx="0" cy="0"/>
          <a:chOff x="0" y="0"/>
          <a:chExt cx="0" cy="0"/>
        </a:xfrm>
      </p:grpSpPr>
      <p:sp>
        <p:nvSpPr>
          <p:cNvPr id="79" name="Google Shape;79;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 name="Google Shape;80;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1" name="Google Shape;81;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2" name="Google Shape;8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3" name="Shape 83"/>
        <p:cNvGrpSpPr/>
        <p:nvPr/>
      </p:nvGrpSpPr>
      <p:grpSpPr>
        <a:xfrm>
          <a:off x="0" y="0"/>
          <a:ext cx="0" cy="0"/>
          <a:chOff x="0" y="0"/>
          <a:chExt cx="0" cy="0"/>
        </a:xfrm>
      </p:grpSpPr>
      <p:sp>
        <p:nvSpPr>
          <p:cNvPr id="84" name="Google Shape;84;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5" name="Google Shape;8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6" name="Shape 86"/>
        <p:cNvGrpSpPr/>
        <p:nvPr/>
      </p:nvGrpSpPr>
      <p:grpSpPr>
        <a:xfrm>
          <a:off x="0" y="0"/>
          <a:ext cx="0" cy="0"/>
          <a:chOff x="0" y="0"/>
          <a:chExt cx="0" cy="0"/>
        </a:xfrm>
      </p:grpSpPr>
      <p:sp>
        <p:nvSpPr>
          <p:cNvPr id="87" name="Google Shape;87;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8" name="Google Shape;88;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9" name="Google Shape;8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3" name="Google Shape;9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4" name="Google Shape;9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5" name="Google Shape;9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6" name="Shape 96"/>
        <p:cNvGrpSpPr/>
        <p:nvPr/>
      </p:nvGrpSpPr>
      <p:grpSpPr>
        <a:xfrm>
          <a:off x="0" y="0"/>
          <a:ext cx="0" cy="0"/>
          <a:chOff x="0" y="0"/>
          <a:chExt cx="0" cy="0"/>
        </a:xfrm>
      </p:grpSpPr>
      <p:sp>
        <p:nvSpPr>
          <p:cNvPr id="97" name="Google Shape;9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8" name="Google Shape;9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9" name="Shape 99"/>
        <p:cNvGrpSpPr/>
        <p:nvPr/>
      </p:nvGrpSpPr>
      <p:grpSpPr>
        <a:xfrm>
          <a:off x="0" y="0"/>
          <a:ext cx="0" cy="0"/>
          <a:chOff x="0" y="0"/>
          <a:chExt cx="0" cy="0"/>
        </a:xfrm>
      </p:grpSpPr>
      <p:sp>
        <p:nvSpPr>
          <p:cNvPr id="100" name="Google Shape;10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1" name="Google Shape;10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2" name="Google Shape;10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s://openid.net/developers/certifi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0" Type="http://schemas.openxmlformats.org/officeDocument/2006/relationships/image" Target="../media/image28.png"/><Relationship Id="rId11" Type="http://schemas.openxmlformats.org/officeDocument/2006/relationships/image" Target="../media/image38.png"/><Relationship Id="rId22" Type="http://schemas.openxmlformats.org/officeDocument/2006/relationships/image" Target="../media/image30.png"/><Relationship Id="rId10" Type="http://schemas.openxmlformats.org/officeDocument/2006/relationships/image" Target="../media/image37.png"/><Relationship Id="rId21" Type="http://schemas.openxmlformats.org/officeDocument/2006/relationships/image" Target="../media/image36.png"/><Relationship Id="rId13" Type="http://schemas.openxmlformats.org/officeDocument/2006/relationships/image" Target="../media/image18.png"/><Relationship Id="rId12" Type="http://schemas.openxmlformats.org/officeDocument/2006/relationships/image" Target="../media/image10.png"/><Relationship Id="rId23"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6.png"/><Relationship Id="rId15" Type="http://schemas.openxmlformats.org/officeDocument/2006/relationships/image" Target="../media/image24.png"/><Relationship Id="rId14" Type="http://schemas.openxmlformats.org/officeDocument/2006/relationships/image" Target="../media/image25.png"/><Relationship Id="rId17" Type="http://schemas.openxmlformats.org/officeDocument/2006/relationships/image" Target="../media/image34.png"/><Relationship Id="rId16" Type="http://schemas.openxmlformats.org/officeDocument/2006/relationships/image" Target="../media/image14.png"/><Relationship Id="rId5" Type="http://schemas.openxmlformats.org/officeDocument/2006/relationships/image" Target="../media/image17.png"/><Relationship Id="rId19" Type="http://schemas.openxmlformats.org/officeDocument/2006/relationships/image" Target="../media/image33.png"/><Relationship Id="rId6" Type="http://schemas.openxmlformats.org/officeDocument/2006/relationships/image" Target="../media/image19.png"/><Relationship Id="rId18" Type="http://schemas.openxmlformats.org/officeDocument/2006/relationships/image" Target="../media/image11.png"/><Relationship Id="rId7" Type="http://schemas.openxmlformats.org/officeDocument/2006/relationships/image" Target="../media/image35.png"/><Relationship Id="rId8"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GB">
                <a:latin typeface="Montserrat"/>
                <a:ea typeface="Montserrat"/>
                <a:cs typeface="Montserrat"/>
                <a:sym typeface="Montserrat"/>
              </a:rPr>
              <a:t>Keycloak for Auth and User Management</a:t>
            </a:r>
            <a:endParaRPr>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Montserrat"/>
                <a:ea typeface="Montserrat"/>
                <a:cs typeface="Montserrat"/>
                <a:sym typeface="Montserrat"/>
              </a:rPr>
              <a:t>Keycloak</a:t>
            </a:r>
            <a:endParaRPr>
              <a:latin typeface="Montserrat"/>
              <a:ea typeface="Montserrat"/>
              <a:cs typeface="Montserrat"/>
              <a:sym typeface="Montserrat"/>
            </a:endParaRPr>
          </a:p>
        </p:txBody>
      </p:sp>
      <p:sp>
        <p:nvSpPr>
          <p:cNvPr id="284" name="Google Shape;284;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Open source</a:t>
            </a:r>
            <a:endParaRPr>
              <a:latin typeface="Montserrat"/>
              <a:ea typeface="Montserrat"/>
              <a:cs typeface="Montserrat"/>
              <a:sym typeface="Montserrat"/>
            </a:endParaRPr>
          </a:p>
          <a:p>
            <a:pPr indent="-342900" lvl="0" marL="457200" rtl="0" algn="l">
              <a:spcBef>
                <a:spcPts val="0"/>
              </a:spcBef>
              <a:spcAft>
                <a:spcPts val="0"/>
              </a:spcAft>
              <a:buSzPts val="1800"/>
              <a:buChar char="-"/>
            </a:pPr>
            <a:r>
              <a:rPr lang="en-GB">
                <a:latin typeface="Montserrat"/>
                <a:ea typeface="Montserrat"/>
                <a:cs typeface="Montserrat"/>
                <a:sym typeface="Montserrat"/>
              </a:rPr>
              <a:t>Maintained by </a:t>
            </a:r>
            <a:r>
              <a:rPr b="1" lang="en-GB">
                <a:latin typeface="Montserrat"/>
                <a:ea typeface="Montserrat"/>
                <a:cs typeface="Montserrat"/>
                <a:sym typeface="Montserrat"/>
              </a:rPr>
              <a:t>Redhat</a:t>
            </a:r>
            <a:endParaRPr b="1">
              <a:latin typeface="Montserrat"/>
              <a:ea typeface="Montserrat"/>
              <a:cs typeface="Montserrat"/>
              <a:sym typeface="Montserrat"/>
            </a:endParaRPr>
          </a:p>
          <a:p>
            <a:pPr indent="-342900" lvl="0" marL="457200" rtl="0" algn="l">
              <a:spcBef>
                <a:spcPts val="0"/>
              </a:spcBef>
              <a:spcAft>
                <a:spcPts val="0"/>
              </a:spcAft>
              <a:buSzPts val="1800"/>
              <a:buChar char="-"/>
            </a:pPr>
            <a:r>
              <a:rPr lang="en-GB">
                <a:latin typeface="Montserrat"/>
                <a:ea typeface="Montserrat"/>
                <a:cs typeface="Montserrat"/>
                <a:sym typeface="Montserrat"/>
              </a:rPr>
              <a:t>Built with </a:t>
            </a:r>
            <a:r>
              <a:rPr b="1" lang="en-GB">
                <a:latin typeface="Montserrat"/>
                <a:ea typeface="Montserrat"/>
                <a:cs typeface="Montserrat"/>
                <a:sym typeface="Montserrat"/>
              </a:rPr>
              <a:t>Java</a:t>
            </a:r>
            <a:r>
              <a:rPr lang="en-GB">
                <a:latin typeface="Montserrat"/>
                <a:ea typeface="Montserrat"/>
                <a:cs typeface="Montserrat"/>
                <a:sym typeface="Montserrat"/>
              </a:rPr>
              <a:t> and supports </a:t>
            </a:r>
            <a:r>
              <a:rPr b="1" lang="en-GB">
                <a:latin typeface="Montserrat"/>
                <a:ea typeface="Montserrat"/>
                <a:cs typeface="Montserrat"/>
                <a:sym typeface="Montserrat"/>
              </a:rPr>
              <a:t>Postgres, Oracle, MS SQL</a:t>
            </a:r>
            <a:r>
              <a:rPr lang="en-GB">
                <a:latin typeface="Montserrat"/>
                <a:ea typeface="Montserrat"/>
                <a:cs typeface="Montserrat"/>
                <a:sym typeface="Montserrat"/>
              </a:rPr>
              <a:t>, etc.</a:t>
            </a:r>
            <a:endParaRPr>
              <a:latin typeface="Montserrat"/>
              <a:ea typeface="Montserrat"/>
              <a:cs typeface="Montserrat"/>
              <a:sym typeface="Montserrat"/>
            </a:endParaRPr>
          </a:p>
          <a:p>
            <a:pPr indent="-342900" lvl="0" marL="457200" rtl="0" algn="l">
              <a:spcBef>
                <a:spcPts val="0"/>
              </a:spcBef>
              <a:spcAft>
                <a:spcPts val="0"/>
              </a:spcAft>
              <a:buSzPts val="1800"/>
              <a:buChar char="-"/>
            </a:pPr>
            <a:r>
              <a:rPr lang="en-GB">
                <a:latin typeface="Montserrat"/>
                <a:ea typeface="Montserrat"/>
                <a:cs typeface="Montserrat"/>
                <a:sym typeface="Montserrat"/>
              </a:rPr>
              <a:t>Mature and actively developed. First release was in </a:t>
            </a:r>
            <a:r>
              <a:rPr b="1" lang="en-GB">
                <a:latin typeface="Montserrat"/>
                <a:ea typeface="Montserrat"/>
                <a:cs typeface="Montserrat"/>
                <a:sym typeface="Montserrat"/>
              </a:rPr>
              <a:t>2014</a:t>
            </a:r>
            <a:r>
              <a:rPr lang="en-GB">
                <a:latin typeface="Montserrat"/>
                <a:ea typeface="Montserrat"/>
                <a:cs typeface="Montserrat"/>
                <a:sym typeface="Montserrat"/>
              </a:rPr>
              <a:t>.</a:t>
            </a:r>
            <a:endParaRPr>
              <a:latin typeface="Montserrat"/>
              <a:ea typeface="Montserrat"/>
              <a:cs typeface="Montserrat"/>
              <a:sym typeface="Montserrat"/>
            </a:endParaRPr>
          </a:p>
          <a:p>
            <a:pPr indent="-342900" lvl="0" marL="457200" rtl="0" algn="l">
              <a:spcBef>
                <a:spcPts val="0"/>
              </a:spcBef>
              <a:spcAft>
                <a:spcPts val="0"/>
              </a:spcAft>
              <a:buSzPts val="1800"/>
              <a:buChar char="-"/>
            </a:pPr>
            <a:r>
              <a:rPr lang="en-GB">
                <a:latin typeface="Montserrat"/>
                <a:ea typeface="Montserrat"/>
                <a:cs typeface="Montserrat"/>
                <a:sym typeface="Montserrat"/>
              </a:rPr>
              <a:t>Builds on </a:t>
            </a:r>
            <a:r>
              <a:rPr b="1" lang="en-GB">
                <a:latin typeface="Montserrat"/>
                <a:ea typeface="Montserrat"/>
                <a:cs typeface="Montserrat"/>
                <a:sym typeface="Montserrat"/>
              </a:rPr>
              <a:t>industry standard protocols</a:t>
            </a:r>
            <a:r>
              <a:rPr lang="en-GB">
                <a:latin typeface="Montserrat"/>
                <a:ea typeface="Montserrat"/>
                <a:cs typeface="Montserrat"/>
                <a:sym typeface="Montserrat"/>
              </a:rPr>
              <a:t> OIDC, OAuth, etc.</a:t>
            </a:r>
            <a:endParaRPr>
              <a:latin typeface="Montserrat"/>
              <a:ea typeface="Montserrat"/>
              <a:cs typeface="Montserrat"/>
              <a:sym typeface="Montserrat"/>
            </a:endParaRPr>
          </a:p>
          <a:p>
            <a:pPr indent="-342900" lvl="0" marL="457200" rtl="0" algn="l">
              <a:spcBef>
                <a:spcPts val="0"/>
              </a:spcBef>
              <a:spcAft>
                <a:spcPts val="0"/>
              </a:spcAft>
              <a:buSzPts val="1800"/>
              <a:buChar char="-"/>
            </a:pPr>
            <a:r>
              <a:rPr b="1" lang="en-GB">
                <a:latin typeface="Montserrat"/>
                <a:ea typeface="Montserrat"/>
                <a:cs typeface="Montserrat"/>
                <a:sym typeface="Montserrat"/>
              </a:rPr>
              <a:t>Web based GUI</a:t>
            </a:r>
            <a:r>
              <a:rPr lang="en-GB">
                <a:latin typeface="Montserrat"/>
                <a:ea typeface="Montserrat"/>
                <a:cs typeface="Montserrat"/>
                <a:sym typeface="Montserrat"/>
              </a:rPr>
              <a:t> for administrators and end-users</a:t>
            </a:r>
            <a:endParaRPr>
              <a:latin typeface="Montserrat"/>
              <a:ea typeface="Montserrat"/>
              <a:cs typeface="Montserrat"/>
              <a:sym typeface="Montserrat"/>
            </a:endParaRPr>
          </a:p>
          <a:p>
            <a:pPr indent="-342900" lvl="0" marL="457200" rtl="0" algn="l">
              <a:spcBef>
                <a:spcPts val="0"/>
              </a:spcBef>
              <a:spcAft>
                <a:spcPts val="0"/>
              </a:spcAft>
              <a:buSzPts val="1800"/>
              <a:buChar char="-"/>
            </a:pPr>
            <a:r>
              <a:rPr lang="en-GB">
                <a:latin typeface="Montserrat"/>
                <a:ea typeface="Montserrat"/>
                <a:cs typeface="Montserrat"/>
                <a:sym typeface="Montserrat"/>
              </a:rPr>
              <a:t>RESTful </a:t>
            </a:r>
            <a:r>
              <a:rPr b="1" lang="en-GB">
                <a:latin typeface="Montserrat"/>
                <a:ea typeface="Montserrat"/>
                <a:cs typeface="Montserrat"/>
                <a:sym typeface="Montserrat"/>
              </a:rPr>
              <a:t>API</a:t>
            </a:r>
            <a:r>
              <a:rPr lang="en-GB">
                <a:latin typeface="Montserrat"/>
                <a:ea typeface="Montserrat"/>
                <a:cs typeface="Montserrat"/>
                <a:sym typeface="Montserrat"/>
              </a:rPr>
              <a:t> and </a:t>
            </a:r>
            <a:r>
              <a:rPr b="1" lang="en-GB">
                <a:latin typeface="Montserrat"/>
                <a:ea typeface="Montserrat"/>
                <a:cs typeface="Montserrat"/>
                <a:sym typeface="Montserrat"/>
              </a:rPr>
              <a:t>cli tool</a:t>
            </a:r>
            <a:r>
              <a:rPr lang="en-GB">
                <a:latin typeface="Montserrat"/>
                <a:ea typeface="Montserrat"/>
                <a:cs typeface="Montserrat"/>
                <a:sym typeface="Montserrat"/>
              </a:rPr>
              <a:t> for admins</a:t>
            </a:r>
            <a:endParaRPr>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5"/>
          <p:cNvSpPr txBox="1"/>
          <p:nvPr>
            <p:ph type="title"/>
          </p:nvPr>
        </p:nvSpPr>
        <p:spPr>
          <a:xfrm>
            <a:off x="311700" y="7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Backend Service Integration</a:t>
            </a:r>
            <a:endParaRPr/>
          </a:p>
        </p:txBody>
      </p:sp>
      <p:pic>
        <p:nvPicPr>
          <p:cNvPr id="290" name="Google Shape;290;p35"/>
          <p:cNvPicPr preferRelativeResize="0"/>
          <p:nvPr/>
        </p:nvPicPr>
        <p:blipFill>
          <a:blip r:embed="rId3">
            <a:alphaModFix/>
          </a:blip>
          <a:stretch>
            <a:fillRect/>
          </a:stretch>
        </p:blipFill>
        <p:spPr>
          <a:xfrm>
            <a:off x="7159134" y="3861907"/>
            <a:ext cx="187023" cy="187023"/>
          </a:xfrm>
          <a:prstGeom prst="rect">
            <a:avLst/>
          </a:prstGeom>
          <a:noFill/>
          <a:ln>
            <a:noFill/>
          </a:ln>
        </p:spPr>
      </p:pic>
      <p:pic>
        <p:nvPicPr>
          <p:cNvPr id="291" name="Google Shape;291;p35"/>
          <p:cNvPicPr preferRelativeResize="0"/>
          <p:nvPr/>
        </p:nvPicPr>
        <p:blipFill>
          <a:blip r:embed="rId4">
            <a:alphaModFix/>
          </a:blip>
          <a:stretch>
            <a:fillRect/>
          </a:stretch>
        </p:blipFill>
        <p:spPr>
          <a:xfrm>
            <a:off x="7178293" y="4410561"/>
            <a:ext cx="187024" cy="187025"/>
          </a:xfrm>
          <a:prstGeom prst="rect">
            <a:avLst/>
          </a:prstGeom>
          <a:noFill/>
          <a:ln>
            <a:noFill/>
          </a:ln>
        </p:spPr>
      </p:pic>
      <p:pic>
        <p:nvPicPr>
          <p:cNvPr id="292" name="Google Shape;292;p35"/>
          <p:cNvPicPr preferRelativeResize="0"/>
          <p:nvPr/>
        </p:nvPicPr>
        <p:blipFill>
          <a:blip r:embed="rId5">
            <a:alphaModFix/>
          </a:blip>
          <a:stretch>
            <a:fillRect/>
          </a:stretch>
        </p:blipFill>
        <p:spPr>
          <a:xfrm flipH="1" rot="10800000">
            <a:off x="7153877" y="4126235"/>
            <a:ext cx="200924" cy="200924"/>
          </a:xfrm>
          <a:prstGeom prst="rect">
            <a:avLst/>
          </a:prstGeom>
          <a:noFill/>
          <a:ln>
            <a:noFill/>
          </a:ln>
        </p:spPr>
      </p:pic>
      <p:sp>
        <p:nvSpPr>
          <p:cNvPr id="293" name="Google Shape;293;p35"/>
          <p:cNvSpPr txBox="1"/>
          <p:nvPr/>
        </p:nvSpPr>
        <p:spPr>
          <a:xfrm>
            <a:off x="7512550" y="3768099"/>
            <a:ext cx="101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Access token</a:t>
            </a:r>
            <a:endParaRPr sz="1000"/>
          </a:p>
        </p:txBody>
      </p:sp>
      <p:sp>
        <p:nvSpPr>
          <p:cNvPr id="294" name="Google Shape;294;p35"/>
          <p:cNvSpPr txBox="1"/>
          <p:nvPr/>
        </p:nvSpPr>
        <p:spPr>
          <a:xfrm>
            <a:off x="7512550" y="4044705"/>
            <a:ext cx="101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Refresh token</a:t>
            </a:r>
            <a:endParaRPr sz="1000"/>
          </a:p>
        </p:txBody>
      </p:sp>
      <p:sp>
        <p:nvSpPr>
          <p:cNvPr id="295" name="Google Shape;295;p35"/>
          <p:cNvSpPr txBox="1"/>
          <p:nvPr/>
        </p:nvSpPr>
        <p:spPr>
          <a:xfrm>
            <a:off x="7512550" y="4322073"/>
            <a:ext cx="101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ID token</a:t>
            </a:r>
            <a:endParaRPr sz="1000"/>
          </a:p>
        </p:txBody>
      </p:sp>
      <p:sp>
        <p:nvSpPr>
          <p:cNvPr id="296" name="Google Shape;296;p35"/>
          <p:cNvSpPr/>
          <p:nvPr/>
        </p:nvSpPr>
        <p:spPr>
          <a:xfrm>
            <a:off x="1505710" y="1019438"/>
            <a:ext cx="753900" cy="753900"/>
          </a:xfrm>
          <a:prstGeom prst="ellipse">
            <a:avLst/>
          </a:prstGeom>
          <a:solidFill>
            <a:srgbClr val="FFF2CC"/>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ontserrat"/>
                <a:ea typeface="Montserrat"/>
                <a:cs typeface="Montserrat"/>
                <a:sym typeface="Montserrat"/>
              </a:rPr>
              <a:t>User</a:t>
            </a:r>
            <a:endParaRPr sz="1200">
              <a:latin typeface="Montserrat"/>
              <a:ea typeface="Montserrat"/>
              <a:cs typeface="Montserrat"/>
              <a:sym typeface="Montserrat"/>
            </a:endParaRPr>
          </a:p>
        </p:txBody>
      </p:sp>
      <p:sp>
        <p:nvSpPr>
          <p:cNvPr id="297" name="Google Shape;297;p35"/>
          <p:cNvSpPr/>
          <p:nvPr/>
        </p:nvSpPr>
        <p:spPr>
          <a:xfrm>
            <a:off x="1513525" y="2374650"/>
            <a:ext cx="753900" cy="753900"/>
          </a:xfrm>
          <a:prstGeom prst="rect">
            <a:avLst/>
          </a:prstGeom>
          <a:solidFill>
            <a:srgbClr val="FCE5CD"/>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900">
                <a:latin typeface="Montserrat"/>
                <a:ea typeface="Montserrat"/>
                <a:cs typeface="Montserrat"/>
                <a:sym typeface="Montserrat"/>
              </a:rPr>
              <a:t>App</a:t>
            </a:r>
            <a:endParaRPr sz="900">
              <a:latin typeface="Montserrat"/>
              <a:ea typeface="Montserrat"/>
              <a:cs typeface="Montserrat"/>
              <a:sym typeface="Montserrat"/>
            </a:endParaRPr>
          </a:p>
        </p:txBody>
      </p:sp>
      <p:sp>
        <p:nvSpPr>
          <p:cNvPr id="298" name="Google Shape;298;p35"/>
          <p:cNvSpPr/>
          <p:nvPr/>
        </p:nvSpPr>
        <p:spPr>
          <a:xfrm>
            <a:off x="3581403" y="2343150"/>
            <a:ext cx="909300" cy="753900"/>
          </a:xfrm>
          <a:prstGeom prst="rect">
            <a:avLst/>
          </a:prstGeom>
          <a:solidFill>
            <a:srgbClr val="D9EAD3"/>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900">
                <a:latin typeface="Montserrat"/>
                <a:ea typeface="Montserrat"/>
                <a:cs typeface="Montserrat"/>
                <a:sym typeface="Montserrat"/>
              </a:rPr>
              <a:t>Backend</a:t>
            </a:r>
            <a:r>
              <a:rPr lang="en-GB" sz="1300"/>
              <a:t> </a:t>
            </a:r>
            <a:r>
              <a:rPr lang="en-GB" sz="900">
                <a:latin typeface="Montserrat"/>
                <a:ea typeface="Montserrat"/>
                <a:cs typeface="Montserrat"/>
                <a:sym typeface="Montserrat"/>
              </a:rPr>
              <a:t>Service</a:t>
            </a:r>
            <a:endParaRPr sz="1300"/>
          </a:p>
        </p:txBody>
      </p:sp>
      <p:sp>
        <p:nvSpPr>
          <p:cNvPr id="299" name="Google Shape;299;p35"/>
          <p:cNvSpPr/>
          <p:nvPr/>
        </p:nvSpPr>
        <p:spPr>
          <a:xfrm>
            <a:off x="3581400" y="3678275"/>
            <a:ext cx="909300" cy="753900"/>
          </a:xfrm>
          <a:prstGeom prst="rect">
            <a:avLst/>
          </a:prstGeom>
          <a:solidFill>
            <a:srgbClr val="C9DAF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900">
                <a:solidFill>
                  <a:schemeClr val="dk1"/>
                </a:solidFill>
                <a:latin typeface="Montserrat"/>
                <a:ea typeface="Montserrat"/>
                <a:cs typeface="Montserrat"/>
                <a:sym typeface="Montserrat"/>
              </a:rPr>
              <a:t>Keycloak</a:t>
            </a:r>
            <a:endParaRPr sz="900">
              <a:solidFill>
                <a:schemeClr val="dk1"/>
              </a:solidFill>
              <a:latin typeface="Montserrat"/>
              <a:ea typeface="Montserrat"/>
              <a:cs typeface="Montserrat"/>
              <a:sym typeface="Montserrat"/>
            </a:endParaRPr>
          </a:p>
        </p:txBody>
      </p:sp>
      <p:cxnSp>
        <p:nvCxnSpPr>
          <p:cNvPr id="300" name="Google Shape;300;p35"/>
          <p:cNvCxnSpPr>
            <a:stCxn id="296" idx="4"/>
            <a:endCxn id="297" idx="0"/>
          </p:cNvCxnSpPr>
          <p:nvPr/>
        </p:nvCxnSpPr>
        <p:spPr>
          <a:xfrm>
            <a:off x="1882660" y="1773338"/>
            <a:ext cx="7800" cy="601200"/>
          </a:xfrm>
          <a:prstGeom prst="straightConnector1">
            <a:avLst/>
          </a:prstGeom>
          <a:noFill/>
          <a:ln cap="flat" cmpd="sng" w="9525">
            <a:solidFill>
              <a:schemeClr val="dk2"/>
            </a:solidFill>
            <a:prstDash val="solid"/>
            <a:round/>
            <a:headEnd len="med" w="med" type="none"/>
            <a:tailEnd len="med" w="med" type="triangle"/>
          </a:ln>
        </p:spPr>
      </p:cxnSp>
      <p:cxnSp>
        <p:nvCxnSpPr>
          <p:cNvPr id="301" name="Google Shape;301;p35"/>
          <p:cNvCxnSpPr>
            <a:endCxn id="298" idx="1"/>
          </p:cNvCxnSpPr>
          <p:nvPr/>
        </p:nvCxnSpPr>
        <p:spPr>
          <a:xfrm flipH="1" rot="10800000">
            <a:off x="2268303" y="2720100"/>
            <a:ext cx="1313100" cy="12600"/>
          </a:xfrm>
          <a:prstGeom prst="straightConnector1">
            <a:avLst/>
          </a:prstGeom>
          <a:noFill/>
          <a:ln cap="flat" cmpd="sng" w="9525">
            <a:solidFill>
              <a:schemeClr val="dk2"/>
            </a:solidFill>
            <a:prstDash val="solid"/>
            <a:round/>
            <a:headEnd len="med" w="med" type="none"/>
            <a:tailEnd len="med" w="med" type="triangle"/>
          </a:ln>
        </p:spPr>
      </p:cxnSp>
      <p:cxnSp>
        <p:nvCxnSpPr>
          <p:cNvPr id="302" name="Google Shape;302;p35"/>
          <p:cNvCxnSpPr/>
          <p:nvPr/>
        </p:nvCxnSpPr>
        <p:spPr>
          <a:xfrm>
            <a:off x="3823100" y="3133225"/>
            <a:ext cx="0" cy="518400"/>
          </a:xfrm>
          <a:prstGeom prst="straightConnector1">
            <a:avLst/>
          </a:prstGeom>
          <a:noFill/>
          <a:ln cap="flat" cmpd="sng" w="9525">
            <a:solidFill>
              <a:schemeClr val="dk2"/>
            </a:solidFill>
            <a:prstDash val="solid"/>
            <a:round/>
            <a:headEnd len="med" w="med" type="none"/>
            <a:tailEnd len="med" w="med" type="triangle"/>
          </a:ln>
        </p:spPr>
      </p:cxnSp>
      <p:cxnSp>
        <p:nvCxnSpPr>
          <p:cNvPr id="303" name="Google Shape;303;p35"/>
          <p:cNvCxnSpPr/>
          <p:nvPr/>
        </p:nvCxnSpPr>
        <p:spPr>
          <a:xfrm rot="10800000">
            <a:off x="4239375" y="3141075"/>
            <a:ext cx="15600" cy="494700"/>
          </a:xfrm>
          <a:prstGeom prst="straightConnector1">
            <a:avLst/>
          </a:prstGeom>
          <a:noFill/>
          <a:ln cap="flat" cmpd="sng" w="9525">
            <a:solidFill>
              <a:schemeClr val="dk2"/>
            </a:solidFill>
            <a:prstDash val="solid"/>
            <a:round/>
            <a:headEnd len="med" w="med" type="none"/>
            <a:tailEnd len="med" w="med" type="triangle"/>
          </a:ln>
        </p:spPr>
      </p:cxnSp>
      <p:sp>
        <p:nvSpPr>
          <p:cNvPr id="304" name="Google Shape;304;p35"/>
          <p:cNvSpPr txBox="1"/>
          <p:nvPr/>
        </p:nvSpPr>
        <p:spPr>
          <a:xfrm>
            <a:off x="6313550" y="1005150"/>
            <a:ext cx="2842800" cy="255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Montserrat"/>
              <a:buAutoNum type="arabicPeriod"/>
            </a:pPr>
            <a:r>
              <a:rPr lang="en-GB">
                <a:latin typeface="Montserrat"/>
                <a:ea typeface="Montserrat"/>
                <a:cs typeface="Montserrat"/>
                <a:sym typeface="Montserrat"/>
              </a:rPr>
              <a:t>Authenticated user interacts with the app</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GB">
                <a:latin typeface="Montserrat"/>
                <a:ea typeface="Montserrat"/>
                <a:cs typeface="Montserrat"/>
                <a:sym typeface="Montserrat"/>
              </a:rPr>
              <a:t>App sends </a:t>
            </a:r>
            <a:r>
              <a:rPr b="1" lang="en-GB">
                <a:latin typeface="Montserrat"/>
                <a:ea typeface="Montserrat"/>
                <a:cs typeface="Montserrat"/>
                <a:sym typeface="Montserrat"/>
              </a:rPr>
              <a:t>Access Token</a:t>
            </a:r>
            <a:r>
              <a:rPr lang="en-GB">
                <a:latin typeface="Montserrat"/>
                <a:ea typeface="Montserrat"/>
                <a:cs typeface="Montserrat"/>
                <a:sym typeface="Montserrat"/>
              </a:rPr>
              <a:t> in Authorization header of the request</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GB">
                <a:latin typeface="Montserrat"/>
                <a:ea typeface="Montserrat"/>
                <a:cs typeface="Montserrat"/>
                <a:sym typeface="Montserrat"/>
              </a:rPr>
              <a:t>Service looks up the </a:t>
            </a:r>
            <a:r>
              <a:rPr b="1" lang="en-GB">
                <a:latin typeface="Montserrat"/>
                <a:ea typeface="Montserrat"/>
                <a:cs typeface="Montserrat"/>
                <a:sym typeface="Montserrat"/>
              </a:rPr>
              <a:t>Public key</a:t>
            </a:r>
            <a:r>
              <a:rPr lang="en-GB">
                <a:latin typeface="Montserrat"/>
                <a:ea typeface="Montserrat"/>
                <a:cs typeface="Montserrat"/>
                <a:sym typeface="Montserrat"/>
              </a:rPr>
              <a:t> using kid from JWT</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GB">
                <a:latin typeface="Montserrat"/>
                <a:ea typeface="Montserrat"/>
                <a:cs typeface="Montserrat"/>
                <a:sym typeface="Montserrat"/>
              </a:rPr>
              <a:t>Service verifies the </a:t>
            </a:r>
            <a:r>
              <a:rPr b="1" lang="en-GB">
                <a:latin typeface="Montserrat"/>
                <a:ea typeface="Montserrat"/>
                <a:cs typeface="Montserrat"/>
                <a:sym typeface="Montserrat"/>
              </a:rPr>
              <a:t>signature</a:t>
            </a:r>
            <a:r>
              <a:rPr lang="en-GB">
                <a:latin typeface="Montserrat"/>
                <a:ea typeface="Montserrat"/>
                <a:cs typeface="Montserrat"/>
                <a:sym typeface="Montserrat"/>
              </a:rPr>
              <a:t>, checks access and returns data </a:t>
            </a:r>
            <a:endParaRPr>
              <a:latin typeface="Montserrat"/>
              <a:ea typeface="Montserrat"/>
              <a:cs typeface="Montserrat"/>
              <a:sym typeface="Montserrat"/>
            </a:endParaRPr>
          </a:p>
        </p:txBody>
      </p:sp>
      <p:sp>
        <p:nvSpPr>
          <p:cNvPr id="305" name="Google Shape;305;p35"/>
          <p:cNvSpPr txBox="1"/>
          <p:nvPr/>
        </p:nvSpPr>
        <p:spPr>
          <a:xfrm>
            <a:off x="1573753" y="1754925"/>
            <a:ext cx="387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1</a:t>
            </a:r>
            <a:endParaRPr sz="1100"/>
          </a:p>
        </p:txBody>
      </p:sp>
      <p:sp>
        <p:nvSpPr>
          <p:cNvPr id="306" name="Google Shape;306;p35"/>
          <p:cNvSpPr txBox="1"/>
          <p:nvPr/>
        </p:nvSpPr>
        <p:spPr>
          <a:xfrm>
            <a:off x="1837225" y="1770644"/>
            <a:ext cx="1539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dk1"/>
                </a:solidFill>
              </a:rPr>
              <a:t>click on Clients List</a:t>
            </a:r>
            <a:endParaRPr/>
          </a:p>
        </p:txBody>
      </p:sp>
      <p:sp>
        <p:nvSpPr>
          <p:cNvPr id="307" name="Google Shape;307;p35"/>
          <p:cNvSpPr txBox="1"/>
          <p:nvPr/>
        </p:nvSpPr>
        <p:spPr>
          <a:xfrm>
            <a:off x="2226455" y="2447909"/>
            <a:ext cx="387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2</a:t>
            </a:r>
            <a:endParaRPr sz="1000">
              <a:solidFill>
                <a:schemeClr val="lt1"/>
              </a:solidFill>
              <a:highlight>
                <a:schemeClr val="dk2"/>
              </a:highlight>
              <a:latin typeface="Courier New"/>
              <a:ea typeface="Courier New"/>
              <a:cs typeface="Courier New"/>
              <a:sym typeface="Courier New"/>
            </a:endParaRPr>
          </a:p>
        </p:txBody>
      </p:sp>
      <p:sp>
        <p:nvSpPr>
          <p:cNvPr id="308" name="Google Shape;308;p35"/>
          <p:cNvSpPr txBox="1"/>
          <p:nvPr/>
        </p:nvSpPr>
        <p:spPr>
          <a:xfrm>
            <a:off x="2446825" y="2472150"/>
            <a:ext cx="708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dk1"/>
                </a:solidFill>
                <a:latin typeface="Courier New"/>
                <a:ea typeface="Courier New"/>
                <a:cs typeface="Courier New"/>
                <a:sym typeface="Courier New"/>
              </a:rPr>
              <a:t>/clients  </a:t>
            </a:r>
            <a:endParaRPr>
              <a:latin typeface="Courier New"/>
              <a:ea typeface="Courier New"/>
              <a:cs typeface="Courier New"/>
              <a:sym typeface="Courier New"/>
            </a:endParaRPr>
          </a:p>
        </p:txBody>
      </p:sp>
      <p:pic>
        <p:nvPicPr>
          <p:cNvPr id="309" name="Google Shape;309;p35"/>
          <p:cNvPicPr preferRelativeResize="0"/>
          <p:nvPr/>
        </p:nvPicPr>
        <p:blipFill>
          <a:blip r:embed="rId3">
            <a:alphaModFix/>
          </a:blip>
          <a:stretch>
            <a:fillRect/>
          </a:stretch>
        </p:blipFill>
        <p:spPr>
          <a:xfrm>
            <a:off x="3062366" y="2506013"/>
            <a:ext cx="187023" cy="187023"/>
          </a:xfrm>
          <a:prstGeom prst="rect">
            <a:avLst/>
          </a:prstGeom>
          <a:noFill/>
          <a:ln>
            <a:noFill/>
          </a:ln>
        </p:spPr>
      </p:pic>
      <p:sp>
        <p:nvSpPr>
          <p:cNvPr id="310" name="Google Shape;310;p35"/>
          <p:cNvSpPr txBox="1"/>
          <p:nvPr/>
        </p:nvSpPr>
        <p:spPr>
          <a:xfrm>
            <a:off x="3481349" y="3218450"/>
            <a:ext cx="517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dk1"/>
                </a:solidFill>
              </a:rPr>
              <a:t>kid</a:t>
            </a:r>
            <a:endParaRPr/>
          </a:p>
        </p:txBody>
      </p:sp>
      <p:sp>
        <p:nvSpPr>
          <p:cNvPr id="311" name="Google Shape;311;p35"/>
          <p:cNvSpPr txBox="1"/>
          <p:nvPr/>
        </p:nvSpPr>
        <p:spPr>
          <a:xfrm>
            <a:off x="4243350" y="3218450"/>
            <a:ext cx="665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dk1"/>
                </a:solidFill>
              </a:rPr>
              <a:t>Public key</a:t>
            </a:r>
            <a:endParaRPr/>
          </a:p>
        </p:txBody>
      </p:sp>
      <p:sp>
        <p:nvSpPr>
          <p:cNvPr id="312" name="Google Shape;312;p35"/>
          <p:cNvSpPr txBox="1"/>
          <p:nvPr/>
        </p:nvSpPr>
        <p:spPr>
          <a:xfrm>
            <a:off x="3888825" y="3202725"/>
            <a:ext cx="387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3</a:t>
            </a:r>
            <a:endParaRPr sz="1000">
              <a:solidFill>
                <a:schemeClr val="lt1"/>
              </a:solidFill>
              <a:highlight>
                <a:schemeClr val="dk2"/>
              </a:highlight>
              <a:latin typeface="Courier New"/>
              <a:ea typeface="Courier New"/>
              <a:cs typeface="Courier New"/>
              <a:sym typeface="Courier New"/>
            </a:endParaRPr>
          </a:p>
        </p:txBody>
      </p:sp>
      <p:cxnSp>
        <p:nvCxnSpPr>
          <p:cNvPr id="313" name="Google Shape;313;p35"/>
          <p:cNvCxnSpPr/>
          <p:nvPr/>
        </p:nvCxnSpPr>
        <p:spPr>
          <a:xfrm>
            <a:off x="4498425" y="2473600"/>
            <a:ext cx="486900" cy="0"/>
          </a:xfrm>
          <a:prstGeom prst="straightConnector1">
            <a:avLst/>
          </a:prstGeom>
          <a:noFill/>
          <a:ln cap="flat" cmpd="sng" w="9525">
            <a:solidFill>
              <a:schemeClr val="dk2"/>
            </a:solidFill>
            <a:prstDash val="solid"/>
            <a:round/>
            <a:headEnd len="med" w="med" type="triangle"/>
            <a:tailEnd len="med" w="med" type="none"/>
          </a:ln>
        </p:spPr>
      </p:cxnSp>
      <p:cxnSp>
        <p:nvCxnSpPr>
          <p:cNvPr id="314" name="Google Shape;314;p35"/>
          <p:cNvCxnSpPr/>
          <p:nvPr/>
        </p:nvCxnSpPr>
        <p:spPr>
          <a:xfrm>
            <a:off x="4498425" y="2959884"/>
            <a:ext cx="486900" cy="0"/>
          </a:xfrm>
          <a:prstGeom prst="straightConnector1">
            <a:avLst/>
          </a:prstGeom>
          <a:noFill/>
          <a:ln cap="flat" cmpd="sng" w="9525">
            <a:solidFill>
              <a:schemeClr val="dk2"/>
            </a:solidFill>
            <a:prstDash val="solid"/>
            <a:round/>
            <a:headEnd len="med" w="med" type="none"/>
            <a:tailEnd len="med" w="med" type="none"/>
          </a:ln>
        </p:spPr>
      </p:cxnSp>
      <p:cxnSp>
        <p:nvCxnSpPr>
          <p:cNvPr id="315" name="Google Shape;315;p35"/>
          <p:cNvCxnSpPr/>
          <p:nvPr/>
        </p:nvCxnSpPr>
        <p:spPr>
          <a:xfrm>
            <a:off x="4977425" y="2481450"/>
            <a:ext cx="0" cy="471300"/>
          </a:xfrm>
          <a:prstGeom prst="straightConnector1">
            <a:avLst/>
          </a:prstGeom>
          <a:noFill/>
          <a:ln cap="flat" cmpd="sng" w="9525">
            <a:solidFill>
              <a:schemeClr val="dk2"/>
            </a:solidFill>
            <a:prstDash val="solid"/>
            <a:round/>
            <a:headEnd len="med" w="med" type="none"/>
            <a:tailEnd len="med" w="med" type="none"/>
          </a:ln>
        </p:spPr>
      </p:cxnSp>
      <p:sp>
        <p:nvSpPr>
          <p:cNvPr id="316" name="Google Shape;316;p35"/>
          <p:cNvSpPr txBox="1"/>
          <p:nvPr/>
        </p:nvSpPr>
        <p:spPr>
          <a:xfrm>
            <a:off x="4650825" y="2516925"/>
            <a:ext cx="387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4</a:t>
            </a:r>
            <a:endParaRPr sz="1000">
              <a:solidFill>
                <a:schemeClr val="lt1"/>
              </a:solidFill>
              <a:highlight>
                <a:schemeClr val="dk2"/>
              </a:highlight>
              <a:latin typeface="Courier New"/>
              <a:ea typeface="Courier New"/>
              <a:cs typeface="Courier New"/>
              <a:sym typeface="Courier New"/>
            </a:endParaRPr>
          </a:p>
        </p:txBody>
      </p:sp>
      <p:sp>
        <p:nvSpPr>
          <p:cNvPr id="317" name="Google Shape;317;p35"/>
          <p:cNvSpPr txBox="1"/>
          <p:nvPr/>
        </p:nvSpPr>
        <p:spPr>
          <a:xfrm>
            <a:off x="4944848" y="2472150"/>
            <a:ext cx="909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dk1"/>
                </a:solidFill>
              </a:rPr>
              <a:t>Verify the token and process request</a:t>
            </a:r>
            <a:endParaRPr/>
          </a:p>
        </p:txBody>
      </p:sp>
      <p:cxnSp>
        <p:nvCxnSpPr>
          <p:cNvPr id="318" name="Google Shape;318;p35"/>
          <p:cNvCxnSpPr/>
          <p:nvPr/>
        </p:nvCxnSpPr>
        <p:spPr>
          <a:xfrm>
            <a:off x="1641200" y="3141075"/>
            <a:ext cx="0" cy="1154400"/>
          </a:xfrm>
          <a:prstGeom prst="straightConnector1">
            <a:avLst/>
          </a:prstGeom>
          <a:noFill/>
          <a:ln cap="flat" cmpd="sng" w="9525">
            <a:solidFill>
              <a:schemeClr val="dk2"/>
            </a:solidFill>
            <a:prstDash val="solid"/>
            <a:round/>
            <a:headEnd len="med" w="med" type="none"/>
            <a:tailEnd len="med" w="med" type="none"/>
          </a:ln>
        </p:spPr>
      </p:cxnSp>
      <p:cxnSp>
        <p:nvCxnSpPr>
          <p:cNvPr id="319" name="Google Shape;319;p35"/>
          <p:cNvCxnSpPr/>
          <p:nvPr/>
        </p:nvCxnSpPr>
        <p:spPr>
          <a:xfrm rot="10800000">
            <a:off x="1633287" y="4295400"/>
            <a:ext cx="1945200" cy="0"/>
          </a:xfrm>
          <a:prstGeom prst="straightConnector1">
            <a:avLst/>
          </a:prstGeom>
          <a:noFill/>
          <a:ln cap="flat" cmpd="sng" w="9525">
            <a:solidFill>
              <a:schemeClr val="dk2"/>
            </a:solidFill>
            <a:prstDash val="solid"/>
            <a:round/>
            <a:headEnd len="med" w="med" type="triangle"/>
            <a:tailEnd len="med" w="med" type="none"/>
          </a:ln>
        </p:spPr>
      </p:cxnSp>
      <p:cxnSp>
        <p:nvCxnSpPr>
          <p:cNvPr id="320" name="Google Shape;320;p35"/>
          <p:cNvCxnSpPr/>
          <p:nvPr/>
        </p:nvCxnSpPr>
        <p:spPr>
          <a:xfrm>
            <a:off x="2159475" y="3148925"/>
            <a:ext cx="0" cy="690900"/>
          </a:xfrm>
          <a:prstGeom prst="straightConnector1">
            <a:avLst/>
          </a:prstGeom>
          <a:noFill/>
          <a:ln cap="flat" cmpd="sng" w="9525">
            <a:solidFill>
              <a:schemeClr val="dk2"/>
            </a:solidFill>
            <a:prstDash val="solid"/>
            <a:round/>
            <a:headEnd len="med" w="med" type="triangle"/>
            <a:tailEnd len="med" w="med" type="none"/>
          </a:ln>
        </p:spPr>
      </p:cxnSp>
      <p:cxnSp>
        <p:nvCxnSpPr>
          <p:cNvPr id="321" name="Google Shape;321;p35"/>
          <p:cNvCxnSpPr/>
          <p:nvPr/>
        </p:nvCxnSpPr>
        <p:spPr>
          <a:xfrm rot="10800000">
            <a:off x="2167475" y="3839950"/>
            <a:ext cx="1405500" cy="0"/>
          </a:xfrm>
          <a:prstGeom prst="straightConnector1">
            <a:avLst/>
          </a:prstGeom>
          <a:noFill/>
          <a:ln cap="flat" cmpd="sng" w="9525">
            <a:solidFill>
              <a:schemeClr val="dk2"/>
            </a:solidFill>
            <a:prstDash val="solid"/>
            <a:round/>
            <a:headEnd len="med" w="med" type="none"/>
            <a:tailEnd len="med" w="med" type="none"/>
          </a:ln>
        </p:spPr>
      </p:cxnSp>
      <p:pic>
        <p:nvPicPr>
          <p:cNvPr id="322" name="Google Shape;322;p35"/>
          <p:cNvPicPr preferRelativeResize="0"/>
          <p:nvPr/>
        </p:nvPicPr>
        <p:blipFill>
          <a:blip r:embed="rId3">
            <a:alphaModFix/>
          </a:blip>
          <a:stretch>
            <a:fillRect/>
          </a:stretch>
        </p:blipFill>
        <p:spPr>
          <a:xfrm>
            <a:off x="2739534" y="3633307"/>
            <a:ext cx="187023" cy="187023"/>
          </a:xfrm>
          <a:prstGeom prst="rect">
            <a:avLst/>
          </a:prstGeom>
          <a:noFill/>
          <a:ln>
            <a:noFill/>
          </a:ln>
        </p:spPr>
      </p:pic>
      <p:pic>
        <p:nvPicPr>
          <p:cNvPr id="323" name="Google Shape;323;p35"/>
          <p:cNvPicPr preferRelativeResize="0"/>
          <p:nvPr/>
        </p:nvPicPr>
        <p:blipFill>
          <a:blip r:embed="rId5">
            <a:alphaModFix/>
          </a:blip>
          <a:stretch>
            <a:fillRect/>
          </a:stretch>
        </p:blipFill>
        <p:spPr>
          <a:xfrm flipH="1" rot="10800000">
            <a:off x="2734277" y="4050035"/>
            <a:ext cx="200924" cy="200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6"/>
          <p:cNvSpPr txBox="1"/>
          <p:nvPr>
            <p:ph type="title"/>
          </p:nvPr>
        </p:nvSpPr>
        <p:spPr>
          <a:xfrm>
            <a:off x="311700" y="7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Optimizing Token Verification Approaches</a:t>
            </a:r>
            <a:endParaRPr/>
          </a:p>
        </p:txBody>
      </p:sp>
      <p:sp>
        <p:nvSpPr>
          <p:cNvPr id="329" name="Google Shape;329;p36"/>
          <p:cNvSpPr/>
          <p:nvPr/>
        </p:nvSpPr>
        <p:spPr>
          <a:xfrm>
            <a:off x="114292" y="1853025"/>
            <a:ext cx="708300" cy="489000"/>
          </a:xfrm>
          <a:prstGeom prst="rect">
            <a:avLst/>
          </a:prstGeom>
          <a:solidFill>
            <a:srgbClr val="FCE5CD"/>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latin typeface="Montserrat"/>
                <a:ea typeface="Montserrat"/>
                <a:cs typeface="Montserrat"/>
                <a:sym typeface="Montserrat"/>
              </a:rPr>
              <a:t>App </a:t>
            </a:r>
            <a:endParaRPr sz="900">
              <a:latin typeface="Montserrat"/>
              <a:ea typeface="Montserrat"/>
              <a:cs typeface="Montserrat"/>
              <a:sym typeface="Montserrat"/>
            </a:endParaRPr>
          </a:p>
        </p:txBody>
      </p:sp>
      <p:sp>
        <p:nvSpPr>
          <p:cNvPr id="330" name="Google Shape;330;p36"/>
          <p:cNvSpPr/>
          <p:nvPr/>
        </p:nvSpPr>
        <p:spPr>
          <a:xfrm>
            <a:off x="1572525" y="1853013"/>
            <a:ext cx="708300" cy="489000"/>
          </a:xfrm>
          <a:prstGeom prst="rect">
            <a:avLst/>
          </a:prstGeom>
          <a:solidFill>
            <a:srgbClr val="D9EAD3"/>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latin typeface="Montserrat"/>
                <a:ea typeface="Montserrat"/>
                <a:cs typeface="Montserrat"/>
                <a:sym typeface="Montserrat"/>
              </a:rPr>
              <a:t>Service</a:t>
            </a:r>
            <a:endParaRPr sz="900">
              <a:latin typeface="Montserrat"/>
              <a:ea typeface="Montserrat"/>
              <a:cs typeface="Montserrat"/>
              <a:sym typeface="Montserrat"/>
            </a:endParaRPr>
          </a:p>
        </p:txBody>
      </p:sp>
      <p:sp>
        <p:nvSpPr>
          <p:cNvPr id="331" name="Google Shape;331;p36"/>
          <p:cNvSpPr/>
          <p:nvPr/>
        </p:nvSpPr>
        <p:spPr>
          <a:xfrm>
            <a:off x="4441525" y="1853025"/>
            <a:ext cx="708300" cy="489000"/>
          </a:xfrm>
          <a:prstGeom prst="rect">
            <a:avLst/>
          </a:prstGeom>
          <a:solidFill>
            <a:srgbClr val="D9EAD3"/>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chemeClr val="dk1"/>
                </a:solidFill>
                <a:latin typeface="Montserrat"/>
                <a:ea typeface="Montserrat"/>
                <a:cs typeface="Montserrat"/>
                <a:sym typeface="Montserrat"/>
              </a:rPr>
              <a:t>Service</a:t>
            </a:r>
            <a:endParaRPr>
              <a:latin typeface="Montserrat"/>
              <a:ea typeface="Montserrat"/>
              <a:cs typeface="Montserrat"/>
              <a:sym typeface="Montserrat"/>
            </a:endParaRPr>
          </a:p>
        </p:txBody>
      </p:sp>
      <p:sp>
        <p:nvSpPr>
          <p:cNvPr id="332" name="Google Shape;332;p36"/>
          <p:cNvSpPr/>
          <p:nvPr/>
        </p:nvSpPr>
        <p:spPr>
          <a:xfrm>
            <a:off x="1572525" y="2938725"/>
            <a:ext cx="708300" cy="489000"/>
          </a:xfrm>
          <a:prstGeom prst="rect">
            <a:avLst/>
          </a:prstGeom>
          <a:solidFill>
            <a:srgbClr val="C9DAF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chemeClr val="dk1"/>
                </a:solidFill>
                <a:latin typeface="Montserrat"/>
                <a:ea typeface="Montserrat"/>
                <a:cs typeface="Montserrat"/>
                <a:sym typeface="Montserrat"/>
              </a:rPr>
              <a:t>Keycloak</a:t>
            </a:r>
            <a:endParaRPr sz="900">
              <a:solidFill>
                <a:schemeClr val="dk1"/>
              </a:solidFill>
              <a:latin typeface="Montserrat"/>
              <a:ea typeface="Montserrat"/>
              <a:cs typeface="Montserrat"/>
              <a:sym typeface="Montserrat"/>
            </a:endParaRPr>
          </a:p>
        </p:txBody>
      </p:sp>
      <p:sp>
        <p:nvSpPr>
          <p:cNvPr id="333" name="Google Shape;333;p36"/>
          <p:cNvSpPr/>
          <p:nvPr/>
        </p:nvSpPr>
        <p:spPr>
          <a:xfrm>
            <a:off x="4441525" y="2938725"/>
            <a:ext cx="708300" cy="489000"/>
          </a:xfrm>
          <a:prstGeom prst="rect">
            <a:avLst/>
          </a:prstGeom>
          <a:solidFill>
            <a:srgbClr val="C9DAF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chemeClr val="dk1"/>
                </a:solidFill>
                <a:latin typeface="Montserrat"/>
                <a:ea typeface="Montserrat"/>
                <a:cs typeface="Montserrat"/>
                <a:sym typeface="Montserrat"/>
              </a:rPr>
              <a:t>Keycloak</a:t>
            </a:r>
            <a:endParaRPr sz="1300">
              <a:latin typeface="Montserrat"/>
              <a:ea typeface="Montserrat"/>
              <a:cs typeface="Montserrat"/>
              <a:sym typeface="Montserrat"/>
            </a:endParaRPr>
          </a:p>
        </p:txBody>
      </p:sp>
      <p:sp>
        <p:nvSpPr>
          <p:cNvPr id="334" name="Google Shape;334;p36"/>
          <p:cNvSpPr/>
          <p:nvPr/>
        </p:nvSpPr>
        <p:spPr>
          <a:xfrm>
            <a:off x="2968925" y="1853025"/>
            <a:ext cx="708300" cy="489000"/>
          </a:xfrm>
          <a:prstGeom prst="rect">
            <a:avLst/>
          </a:prstGeom>
          <a:solidFill>
            <a:srgbClr val="FCE5CD"/>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chemeClr val="dk1"/>
                </a:solidFill>
                <a:latin typeface="Montserrat"/>
                <a:ea typeface="Montserrat"/>
                <a:cs typeface="Montserrat"/>
                <a:sym typeface="Montserrat"/>
              </a:rPr>
              <a:t>App </a:t>
            </a:r>
            <a:endParaRPr sz="900">
              <a:solidFill>
                <a:schemeClr val="dk1"/>
              </a:solidFill>
              <a:latin typeface="Montserrat"/>
              <a:ea typeface="Montserrat"/>
              <a:cs typeface="Montserrat"/>
              <a:sym typeface="Montserrat"/>
            </a:endParaRPr>
          </a:p>
        </p:txBody>
      </p:sp>
      <p:cxnSp>
        <p:nvCxnSpPr>
          <p:cNvPr id="335" name="Google Shape;335;p36"/>
          <p:cNvCxnSpPr>
            <a:endCxn id="330" idx="1"/>
          </p:cNvCxnSpPr>
          <p:nvPr/>
        </p:nvCxnSpPr>
        <p:spPr>
          <a:xfrm>
            <a:off x="833625" y="2093613"/>
            <a:ext cx="738900" cy="3900"/>
          </a:xfrm>
          <a:prstGeom prst="straightConnector1">
            <a:avLst/>
          </a:prstGeom>
          <a:noFill/>
          <a:ln cap="flat" cmpd="sng" w="9525">
            <a:solidFill>
              <a:schemeClr val="dk2"/>
            </a:solidFill>
            <a:prstDash val="solid"/>
            <a:round/>
            <a:headEnd len="med" w="med" type="none"/>
            <a:tailEnd len="med" w="med" type="triangle"/>
          </a:ln>
        </p:spPr>
      </p:cxnSp>
      <p:cxnSp>
        <p:nvCxnSpPr>
          <p:cNvPr id="336" name="Google Shape;336;p36"/>
          <p:cNvCxnSpPr/>
          <p:nvPr/>
        </p:nvCxnSpPr>
        <p:spPr>
          <a:xfrm>
            <a:off x="1774275" y="2342013"/>
            <a:ext cx="0" cy="596700"/>
          </a:xfrm>
          <a:prstGeom prst="straightConnector1">
            <a:avLst/>
          </a:prstGeom>
          <a:noFill/>
          <a:ln cap="flat" cmpd="sng" w="9525">
            <a:solidFill>
              <a:schemeClr val="dk2"/>
            </a:solidFill>
            <a:prstDash val="solid"/>
            <a:round/>
            <a:headEnd len="med" w="med" type="none"/>
            <a:tailEnd len="med" w="med" type="triangle"/>
          </a:ln>
        </p:spPr>
      </p:cxnSp>
      <p:sp>
        <p:nvSpPr>
          <p:cNvPr id="337" name="Google Shape;337;p36"/>
          <p:cNvSpPr/>
          <p:nvPr/>
        </p:nvSpPr>
        <p:spPr>
          <a:xfrm>
            <a:off x="4504825" y="1069575"/>
            <a:ext cx="581700" cy="360600"/>
          </a:xfrm>
          <a:prstGeom prst="can">
            <a:avLst>
              <a:gd fmla="val 25000" name="adj"/>
            </a:avLst>
          </a:prstGeom>
          <a:solidFill>
            <a:srgbClr val="D0E0E3"/>
          </a:solidFill>
          <a:ln cap="flat" cmpd="sng" w="952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latin typeface="Montserrat"/>
                <a:ea typeface="Montserrat"/>
                <a:cs typeface="Montserrat"/>
                <a:sym typeface="Montserrat"/>
              </a:rPr>
              <a:t>Cache</a:t>
            </a:r>
            <a:endParaRPr sz="900">
              <a:latin typeface="Montserrat"/>
              <a:ea typeface="Montserrat"/>
              <a:cs typeface="Montserrat"/>
              <a:sym typeface="Montserrat"/>
            </a:endParaRPr>
          </a:p>
        </p:txBody>
      </p:sp>
      <p:cxnSp>
        <p:nvCxnSpPr>
          <p:cNvPr id="338" name="Google Shape;338;p36"/>
          <p:cNvCxnSpPr>
            <a:stCxn id="334" idx="3"/>
            <a:endCxn id="331" idx="1"/>
          </p:cNvCxnSpPr>
          <p:nvPr/>
        </p:nvCxnSpPr>
        <p:spPr>
          <a:xfrm>
            <a:off x="3677225" y="2097525"/>
            <a:ext cx="764400" cy="0"/>
          </a:xfrm>
          <a:prstGeom prst="straightConnector1">
            <a:avLst/>
          </a:prstGeom>
          <a:noFill/>
          <a:ln cap="flat" cmpd="sng" w="9525">
            <a:solidFill>
              <a:schemeClr val="dk2"/>
            </a:solidFill>
            <a:prstDash val="solid"/>
            <a:round/>
            <a:headEnd len="med" w="med" type="none"/>
            <a:tailEnd len="med" w="med" type="triangle"/>
          </a:ln>
        </p:spPr>
      </p:cxnSp>
      <p:cxnSp>
        <p:nvCxnSpPr>
          <p:cNvPr id="339" name="Google Shape;339;p36"/>
          <p:cNvCxnSpPr/>
          <p:nvPr/>
        </p:nvCxnSpPr>
        <p:spPr>
          <a:xfrm>
            <a:off x="4643275" y="2342025"/>
            <a:ext cx="0" cy="596700"/>
          </a:xfrm>
          <a:prstGeom prst="straightConnector1">
            <a:avLst/>
          </a:prstGeom>
          <a:noFill/>
          <a:ln cap="flat" cmpd="sng" w="9525">
            <a:solidFill>
              <a:schemeClr val="dk2"/>
            </a:solidFill>
            <a:prstDash val="solid"/>
            <a:round/>
            <a:headEnd len="med" w="med" type="none"/>
            <a:tailEnd len="med" w="med" type="triangle"/>
          </a:ln>
        </p:spPr>
      </p:cxnSp>
      <p:cxnSp>
        <p:nvCxnSpPr>
          <p:cNvPr id="340" name="Google Shape;340;p36"/>
          <p:cNvCxnSpPr/>
          <p:nvPr/>
        </p:nvCxnSpPr>
        <p:spPr>
          <a:xfrm rot="10800000">
            <a:off x="4651123" y="1416525"/>
            <a:ext cx="9000" cy="436500"/>
          </a:xfrm>
          <a:prstGeom prst="straightConnector1">
            <a:avLst/>
          </a:prstGeom>
          <a:noFill/>
          <a:ln cap="flat" cmpd="sng" w="9525">
            <a:solidFill>
              <a:schemeClr val="dk2"/>
            </a:solidFill>
            <a:prstDash val="solid"/>
            <a:round/>
            <a:headEnd len="med" w="med" type="none"/>
            <a:tailEnd len="med" w="med" type="triangle"/>
          </a:ln>
        </p:spPr>
      </p:cxnSp>
      <p:sp>
        <p:nvSpPr>
          <p:cNvPr id="341" name="Google Shape;341;p36"/>
          <p:cNvSpPr/>
          <p:nvPr/>
        </p:nvSpPr>
        <p:spPr>
          <a:xfrm>
            <a:off x="7565725" y="1853025"/>
            <a:ext cx="708300" cy="489000"/>
          </a:xfrm>
          <a:prstGeom prst="rect">
            <a:avLst/>
          </a:prstGeom>
          <a:solidFill>
            <a:srgbClr val="D9EAD3"/>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900">
                <a:solidFill>
                  <a:schemeClr val="dk1"/>
                </a:solidFill>
                <a:latin typeface="Montserrat"/>
                <a:ea typeface="Montserrat"/>
                <a:cs typeface="Montserrat"/>
                <a:sym typeface="Montserrat"/>
              </a:rPr>
              <a:t>Service</a:t>
            </a:r>
            <a:endParaRPr sz="1300">
              <a:latin typeface="Montserrat"/>
              <a:ea typeface="Montserrat"/>
              <a:cs typeface="Montserrat"/>
              <a:sym typeface="Montserrat"/>
            </a:endParaRPr>
          </a:p>
        </p:txBody>
      </p:sp>
      <p:sp>
        <p:nvSpPr>
          <p:cNvPr id="342" name="Google Shape;342;p36"/>
          <p:cNvSpPr/>
          <p:nvPr/>
        </p:nvSpPr>
        <p:spPr>
          <a:xfrm>
            <a:off x="7565725" y="2938725"/>
            <a:ext cx="708300" cy="489000"/>
          </a:xfrm>
          <a:prstGeom prst="rect">
            <a:avLst/>
          </a:prstGeom>
          <a:solidFill>
            <a:srgbClr val="C9DAF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900">
                <a:solidFill>
                  <a:schemeClr val="dk1"/>
                </a:solidFill>
                <a:latin typeface="Montserrat"/>
                <a:ea typeface="Montserrat"/>
                <a:cs typeface="Montserrat"/>
                <a:sym typeface="Montserrat"/>
              </a:rPr>
              <a:t>Keycloak</a:t>
            </a:r>
            <a:endParaRPr sz="1300">
              <a:latin typeface="Montserrat"/>
              <a:ea typeface="Montserrat"/>
              <a:cs typeface="Montserrat"/>
              <a:sym typeface="Montserrat"/>
            </a:endParaRPr>
          </a:p>
        </p:txBody>
      </p:sp>
      <p:sp>
        <p:nvSpPr>
          <p:cNvPr id="343" name="Google Shape;343;p36"/>
          <p:cNvSpPr/>
          <p:nvPr/>
        </p:nvSpPr>
        <p:spPr>
          <a:xfrm>
            <a:off x="6093125" y="1853025"/>
            <a:ext cx="708300" cy="489000"/>
          </a:xfrm>
          <a:prstGeom prst="rect">
            <a:avLst/>
          </a:prstGeom>
          <a:solidFill>
            <a:srgbClr val="FCE5CD"/>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000">
                <a:solidFill>
                  <a:schemeClr val="dk1"/>
                </a:solidFill>
                <a:latin typeface="Montserrat"/>
                <a:ea typeface="Montserrat"/>
                <a:cs typeface="Montserrat"/>
                <a:sym typeface="Montserrat"/>
              </a:rPr>
              <a:t>App </a:t>
            </a:r>
            <a:endParaRPr sz="1000">
              <a:solidFill>
                <a:schemeClr val="dk1"/>
              </a:solidFill>
              <a:latin typeface="Montserrat"/>
              <a:ea typeface="Montserrat"/>
              <a:cs typeface="Montserrat"/>
              <a:sym typeface="Montserrat"/>
            </a:endParaRPr>
          </a:p>
        </p:txBody>
      </p:sp>
      <p:sp>
        <p:nvSpPr>
          <p:cNvPr id="344" name="Google Shape;344;p36"/>
          <p:cNvSpPr/>
          <p:nvPr/>
        </p:nvSpPr>
        <p:spPr>
          <a:xfrm>
            <a:off x="7629025" y="1069575"/>
            <a:ext cx="581700" cy="360600"/>
          </a:xfrm>
          <a:prstGeom prst="can">
            <a:avLst>
              <a:gd fmla="val 25000" name="adj"/>
            </a:avLst>
          </a:prstGeom>
          <a:solidFill>
            <a:srgbClr val="D0E0E3"/>
          </a:solidFill>
          <a:ln cap="flat" cmpd="sng" w="952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900">
                <a:latin typeface="Montserrat"/>
                <a:ea typeface="Montserrat"/>
                <a:cs typeface="Montserrat"/>
                <a:sym typeface="Montserrat"/>
              </a:rPr>
              <a:t>Cache</a:t>
            </a:r>
            <a:endParaRPr sz="900">
              <a:latin typeface="Montserrat"/>
              <a:ea typeface="Montserrat"/>
              <a:cs typeface="Montserrat"/>
              <a:sym typeface="Montserrat"/>
            </a:endParaRPr>
          </a:p>
        </p:txBody>
      </p:sp>
      <p:cxnSp>
        <p:nvCxnSpPr>
          <p:cNvPr id="345" name="Google Shape;345;p36"/>
          <p:cNvCxnSpPr>
            <a:stCxn id="343" idx="3"/>
            <a:endCxn id="341" idx="1"/>
          </p:cNvCxnSpPr>
          <p:nvPr/>
        </p:nvCxnSpPr>
        <p:spPr>
          <a:xfrm>
            <a:off x="6801425" y="2097525"/>
            <a:ext cx="764400" cy="0"/>
          </a:xfrm>
          <a:prstGeom prst="straightConnector1">
            <a:avLst/>
          </a:prstGeom>
          <a:noFill/>
          <a:ln cap="flat" cmpd="sng" w="9525">
            <a:solidFill>
              <a:schemeClr val="dk2"/>
            </a:solidFill>
            <a:prstDash val="solid"/>
            <a:round/>
            <a:headEnd len="med" w="med" type="none"/>
            <a:tailEnd len="med" w="med" type="triangle"/>
          </a:ln>
        </p:spPr>
      </p:cxnSp>
      <p:cxnSp>
        <p:nvCxnSpPr>
          <p:cNvPr id="346" name="Google Shape;346;p36"/>
          <p:cNvCxnSpPr/>
          <p:nvPr/>
        </p:nvCxnSpPr>
        <p:spPr>
          <a:xfrm>
            <a:off x="7767475" y="2342025"/>
            <a:ext cx="0" cy="596700"/>
          </a:xfrm>
          <a:prstGeom prst="straightConnector1">
            <a:avLst/>
          </a:prstGeom>
          <a:noFill/>
          <a:ln cap="flat" cmpd="sng" w="9525">
            <a:solidFill>
              <a:schemeClr val="dk2"/>
            </a:solidFill>
            <a:prstDash val="solid"/>
            <a:round/>
            <a:headEnd len="med" w="med" type="none"/>
            <a:tailEnd len="med" w="med" type="triangle"/>
          </a:ln>
        </p:spPr>
      </p:cxnSp>
      <p:cxnSp>
        <p:nvCxnSpPr>
          <p:cNvPr id="347" name="Google Shape;347;p36"/>
          <p:cNvCxnSpPr/>
          <p:nvPr/>
        </p:nvCxnSpPr>
        <p:spPr>
          <a:xfrm rot="10800000">
            <a:off x="7767475" y="1416525"/>
            <a:ext cx="9000" cy="436500"/>
          </a:xfrm>
          <a:prstGeom prst="straightConnector1">
            <a:avLst/>
          </a:prstGeom>
          <a:noFill/>
          <a:ln cap="flat" cmpd="sng" w="9525">
            <a:solidFill>
              <a:schemeClr val="dk2"/>
            </a:solidFill>
            <a:prstDash val="solid"/>
            <a:round/>
            <a:headEnd len="med" w="med" type="none"/>
            <a:tailEnd len="med" w="med" type="triangle"/>
          </a:ln>
        </p:spPr>
      </p:cxnSp>
      <p:sp>
        <p:nvSpPr>
          <p:cNvPr id="348" name="Google Shape;348;p36"/>
          <p:cNvSpPr txBox="1"/>
          <p:nvPr/>
        </p:nvSpPr>
        <p:spPr>
          <a:xfrm>
            <a:off x="766065" y="1863665"/>
            <a:ext cx="882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latin typeface="Montserrat"/>
                <a:ea typeface="Montserrat"/>
                <a:cs typeface="Montserrat"/>
                <a:sym typeface="Montserrat"/>
              </a:rPr>
              <a:t>Access token</a:t>
            </a:r>
            <a:endParaRPr sz="700">
              <a:latin typeface="Montserrat"/>
              <a:ea typeface="Montserrat"/>
              <a:cs typeface="Montserrat"/>
              <a:sym typeface="Montserrat"/>
            </a:endParaRPr>
          </a:p>
        </p:txBody>
      </p:sp>
      <p:sp>
        <p:nvSpPr>
          <p:cNvPr id="349" name="Google Shape;349;p36"/>
          <p:cNvSpPr txBox="1"/>
          <p:nvPr/>
        </p:nvSpPr>
        <p:spPr>
          <a:xfrm>
            <a:off x="1073675" y="2436225"/>
            <a:ext cx="904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Verify token</a:t>
            </a:r>
            <a:endParaRPr sz="800">
              <a:latin typeface="Montserrat"/>
              <a:ea typeface="Montserrat"/>
              <a:cs typeface="Montserrat"/>
              <a:sym typeface="Montserrat"/>
            </a:endParaRPr>
          </a:p>
        </p:txBody>
      </p:sp>
      <p:sp>
        <p:nvSpPr>
          <p:cNvPr id="350" name="Google Shape;350;p36"/>
          <p:cNvSpPr txBox="1"/>
          <p:nvPr/>
        </p:nvSpPr>
        <p:spPr>
          <a:xfrm>
            <a:off x="3619505" y="1863665"/>
            <a:ext cx="882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latin typeface="Montserrat"/>
                <a:ea typeface="Montserrat"/>
                <a:cs typeface="Montserrat"/>
                <a:sym typeface="Montserrat"/>
              </a:rPr>
              <a:t>Access token</a:t>
            </a:r>
            <a:endParaRPr sz="700">
              <a:latin typeface="Montserrat"/>
              <a:ea typeface="Montserrat"/>
              <a:cs typeface="Montserrat"/>
              <a:sym typeface="Montserrat"/>
            </a:endParaRPr>
          </a:p>
        </p:txBody>
      </p:sp>
      <p:sp>
        <p:nvSpPr>
          <p:cNvPr id="351" name="Google Shape;351;p36"/>
          <p:cNvSpPr txBox="1"/>
          <p:nvPr/>
        </p:nvSpPr>
        <p:spPr>
          <a:xfrm>
            <a:off x="6752137" y="1863665"/>
            <a:ext cx="882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latin typeface="Montserrat"/>
                <a:ea typeface="Montserrat"/>
                <a:cs typeface="Montserrat"/>
                <a:sym typeface="Montserrat"/>
              </a:rPr>
              <a:t>Access token</a:t>
            </a:r>
            <a:endParaRPr sz="700">
              <a:latin typeface="Montserrat"/>
              <a:ea typeface="Montserrat"/>
              <a:cs typeface="Montserrat"/>
              <a:sym typeface="Montserrat"/>
            </a:endParaRPr>
          </a:p>
        </p:txBody>
      </p:sp>
      <p:sp>
        <p:nvSpPr>
          <p:cNvPr id="352" name="Google Shape;352;p36"/>
          <p:cNvSpPr txBox="1"/>
          <p:nvPr/>
        </p:nvSpPr>
        <p:spPr>
          <a:xfrm>
            <a:off x="4126145" y="1595777"/>
            <a:ext cx="9819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latin typeface="Montserrat"/>
                <a:ea typeface="Montserrat"/>
                <a:cs typeface="Montserrat"/>
                <a:sym typeface="Montserrat"/>
              </a:rPr>
              <a:t>Store PK</a:t>
            </a:r>
            <a:endParaRPr sz="700">
              <a:latin typeface="Montserrat"/>
              <a:ea typeface="Montserrat"/>
              <a:cs typeface="Montserrat"/>
              <a:sym typeface="Montserrat"/>
            </a:endParaRPr>
          </a:p>
        </p:txBody>
      </p:sp>
      <p:sp>
        <p:nvSpPr>
          <p:cNvPr id="353" name="Google Shape;353;p36"/>
          <p:cNvSpPr txBox="1"/>
          <p:nvPr/>
        </p:nvSpPr>
        <p:spPr>
          <a:xfrm>
            <a:off x="3897292" y="2464609"/>
            <a:ext cx="98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latin typeface="Montserrat"/>
                <a:ea typeface="Montserrat"/>
                <a:cs typeface="Montserrat"/>
                <a:sym typeface="Montserrat"/>
              </a:rPr>
              <a:t>Retrieve PK using kid</a:t>
            </a:r>
            <a:endParaRPr sz="700">
              <a:latin typeface="Montserrat"/>
              <a:ea typeface="Montserrat"/>
              <a:cs typeface="Montserrat"/>
              <a:sym typeface="Montserrat"/>
            </a:endParaRPr>
          </a:p>
        </p:txBody>
      </p:sp>
      <p:sp>
        <p:nvSpPr>
          <p:cNvPr id="354" name="Google Shape;354;p36"/>
          <p:cNvSpPr txBox="1"/>
          <p:nvPr/>
        </p:nvSpPr>
        <p:spPr>
          <a:xfrm>
            <a:off x="6810846" y="1375337"/>
            <a:ext cx="98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latin typeface="Montserrat"/>
                <a:ea typeface="Montserrat"/>
                <a:cs typeface="Montserrat"/>
                <a:sym typeface="Montserrat"/>
              </a:rPr>
              <a:t>Store a verified token or lookup  </a:t>
            </a:r>
            <a:endParaRPr sz="700">
              <a:latin typeface="Montserrat"/>
              <a:ea typeface="Montserrat"/>
              <a:cs typeface="Montserrat"/>
              <a:sym typeface="Montserrat"/>
            </a:endParaRPr>
          </a:p>
        </p:txBody>
      </p:sp>
      <p:sp>
        <p:nvSpPr>
          <p:cNvPr id="355" name="Google Shape;355;p36"/>
          <p:cNvSpPr txBox="1"/>
          <p:nvPr/>
        </p:nvSpPr>
        <p:spPr>
          <a:xfrm>
            <a:off x="6997568" y="2436225"/>
            <a:ext cx="9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latin typeface="Montserrat"/>
                <a:ea typeface="Montserrat"/>
                <a:cs typeface="Montserrat"/>
                <a:sym typeface="Montserrat"/>
              </a:rPr>
              <a:t>Send token for verification</a:t>
            </a:r>
            <a:endParaRPr sz="700">
              <a:latin typeface="Montserrat"/>
              <a:ea typeface="Montserrat"/>
              <a:cs typeface="Montserrat"/>
              <a:sym typeface="Montserrat"/>
            </a:endParaRPr>
          </a:p>
        </p:txBody>
      </p:sp>
      <p:sp>
        <p:nvSpPr>
          <p:cNvPr id="356" name="Google Shape;356;p36"/>
          <p:cNvSpPr txBox="1"/>
          <p:nvPr/>
        </p:nvSpPr>
        <p:spPr>
          <a:xfrm>
            <a:off x="5169070" y="1777396"/>
            <a:ext cx="90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latin typeface="Montserrat"/>
                <a:ea typeface="Montserrat"/>
                <a:cs typeface="Montserrat"/>
                <a:sym typeface="Montserrat"/>
              </a:rPr>
              <a:t>Verify token</a:t>
            </a:r>
            <a:endParaRPr sz="700">
              <a:latin typeface="Montserrat"/>
              <a:ea typeface="Montserrat"/>
              <a:cs typeface="Montserrat"/>
              <a:sym typeface="Montserrat"/>
            </a:endParaRPr>
          </a:p>
        </p:txBody>
      </p:sp>
      <p:cxnSp>
        <p:nvCxnSpPr>
          <p:cNvPr id="357" name="Google Shape;357;p36"/>
          <p:cNvCxnSpPr/>
          <p:nvPr/>
        </p:nvCxnSpPr>
        <p:spPr>
          <a:xfrm>
            <a:off x="5160250" y="2234325"/>
            <a:ext cx="354300" cy="0"/>
          </a:xfrm>
          <a:prstGeom prst="straightConnector1">
            <a:avLst/>
          </a:prstGeom>
          <a:noFill/>
          <a:ln cap="flat" cmpd="sng" w="9525">
            <a:solidFill>
              <a:schemeClr val="dk2"/>
            </a:solidFill>
            <a:prstDash val="solid"/>
            <a:round/>
            <a:headEnd len="med" w="med" type="none"/>
            <a:tailEnd len="med" w="med" type="none"/>
          </a:ln>
        </p:spPr>
      </p:cxnSp>
      <p:cxnSp>
        <p:nvCxnSpPr>
          <p:cNvPr id="358" name="Google Shape;358;p36"/>
          <p:cNvCxnSpPr/>
          <p:nvPr/>
        </p:nvCxnSpPr>
        <p:spPr>
          <a:xfrm>
            <a:off x="5506085" y="1998382"/>
            <a:ext cx="0" cy="227700"/>
          </a:xfrm>
          <a:prstGeom prst="straightConnector1">
            <a:avLst/>
          </a:prstGeom>
          <a:noFill/>
          <a:ln cap="flat" cmpd="sng" w="9525">
            <a:solidFill>
              <a:schemeClr val="dk2"/>
            </a:solidFill>
            <a:prstDash val="solid"/>
            <a:round/>
            <a:headEnd len="med" w="med" type="none"/>
            <a:tailEnd len="med" w="med" type="none"/>
          </a:ln>
        </p:spPr>
      </p:cxnSp>
      <p:cxnSp>
        <p:nvCxnSpPr>
          <p:cNvPr id="359" name="Google Shape;359;p36"/>
          <p:cNvCxnSpPr/>
          <p:nvPr/>
        </p:nvCxnSpPr>
        <p:spPr>
          <a:xfrm rot="10800000">
            <a:off x="5160375" y="1998375"/>
            <a:ext cx="354000" cy="0"/>
          </a:xfrm>
          <a:prstGeom prst="straightConnector1">
            <a:avLst/>
          </a:prstGeom>
          <a:noFill/>
          <a:ln cap="flat" cmpd="sng" w="9525">
            <a:solidFill>
              <a:schemeClr val="dk2"/>
            </a:solidFill>
            <a:prstDash val="solid"/>
            <a:round/>
            <a:headEnd len="med" w="med" type="none"/>
            <a:tailEnd len="med" w="med" type="triangle"/>
          </a:ln>
        </p:spPr>
      </p:cxnSp>
      <p:cxnSp>
        <p:nvCxnSpPr>
          <p:cNvPr id="360" name="Google Shape;360;p36"/>
          <p:cNvCxnSpPr/>
          <p:nvPr/>
        </p:nvCxnSpPr>
        <p:spPr>
          <a:xfrm>
            <a:off x="2689800" y="961250"/>
            <a:ext cx="0" cy="3372900"/>
          </a:xfrm>
          <a:prstGeom prst="straightConnector1">
            <a:avLst/>
          </a:prstGeom>
          <a:noFill/>
          <a:ln cap="flat" cmpd="sng" w="9525">
            <a:solidFill>
              <a:schemeClr val="dk2"/>
            </a:solidFill>
            <a:prstDash val="dot"/>
            <a:round/>
            <a:headEnd len="med" w="med" type="none"/>
            <a:tailEnd len="med" w="med" type="none"/>
          </a:ln>
        </p:spPr>
      </p:cxnSp>
      <p:cxnSp>
        <p:nvCxnSpPr>
          <p:cNvPr id="361" name="Google Shape;361;p36"/>
          <p:cNvCxnSpPr/>
          <p:nvPr/>
        </p:nvCxnSpPr>
        <p:spPr>
          <a:xfrm>
            <a:off x="5890200" y="961250"/>
            <a:ext cx="0" cy="3372900"/>
          </a:xfrm>
          <a:prstGeom prst="straightConnector1">
            <a:avLst/>
          </a:prstGeom>
          <a:noFill/>
          <a:ln cap="flat" cmpd="sng" w="9525">
            <a:solidFill>
              <a:schemeClr val="dk2"/>
            </a:solidFill>
            <a:prstDash val="dot"/>
            <a:round/>
            <a:headEnd len="med" w="med" type="none"/>
            <a:tailEnd len="med" w="med" type="none"/>
          </a:ln>
        </p:spPr>
      </p:cxnSp>
      <p:sp>
        <p:nvSpPr>
          <p:cNvPr id="362" name="Google Shape;362;p36"/>
          <p:cNvSpPr txBox="1"/>
          <p:nvPr/>
        </p:nvSpPr>
        <p:spPr>
          <a:xfrm>
            <a:off x="670675" y="3926325"/>
            <a:ext cx="1876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Montserrat"/>
                <a:ea typeface="Montserrat"/>
                <a:cs typeface="Montserrat"/>
                <a:sym typeface="Montserrat"/>
              </a:rPr>
              <a:t>High Security, Slow</a:t>
            </a:r>
            <a:endParaRPr sz="1100">
              <a:latin typeface="Montserrat"/>
              <a:ea typeface="Montserrat"/>
              <a:cs typeface="Montserrat"/>
              <a:sym typeface="Montserrat"/>
            </a:endParaRPr>
          </a:p>
        </p:txBody>
      </p:sp>
      <p:sp>
        <p:nvSpPr>
          <p:cNvPr id="363" name="Google Shape;363;p36"/>
          <p:cNvSpPr txBox="1"/>
          <p:nvPr/>
        </p:nvSpPr>
        <p:spPr>
          <a:xfrm>
            <a:off x="3109075" y="3926325"/>
            <a:ext cx="2601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Montserrat"/>
                <a:ea typeface="Montserrat"/>
                <a:cs typeface="Montserrat"/>
                <a:sym typeface="Montserrat"/>
              </a:rPr>
              <a:t>Moderate Security, Medium Speed</a:t>
            </a:r>
            <a:endParaRPr sz="1100">
              <a:latin typeface="Montserrat"/>
              <a:ea typeface="Montserrat"/>
              <a:cs typeface="Montserrat"/>
              <a:sym typeface="Montserrat"/>
            </a:endParaRPr>
          </a:p>
        </p:txBody>
      </p:sp>
      <p:sp>
        <p:nvSpPr>
          <p:cNvPr id="364" name="Google Shape;364;p36"/>
          <p:cNvSpPr txBox="1"/>
          <p:nvPr/>
        </p:nvSpPr>
        <p:spPr>
          <a:xfrm>
            <a:off x="6919075" y="3926325"/>
            <a:ext cx="241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Montserrat"/>
                <a:ea typeface="Montserrat"/>
                <a:cs typeface="Montserrat"/>
                <a:sym typeface="Montserrat"/>
              </a:rPr>
              <a:t>Low Security, Fast</a:t>
            </a:r>
            <a:endParaRPr sz="1100">
              <a:latin typeface="Montserrat"/>
              <a:ea typeface="Montserrat"/>
              <a:cs typeface="Montserrat"/>
              <a:sym typeface="Montserrat"/>
            </a:endParaRPr>
          </a:p>
        </p:txBody>
      </p:sp>
      <p:pic>
        <p:nvPicPr>
          <p:cNvPr id="365" name="Google Shape;365;p36"/>
          <p:cNvPicPr preferRelativeResize="0"/>
          <p:nvPr/>
        </p:nvPicPr>
        <p:blipFill>
          <a:blip r:embed="rId3">
            <a:alphaModFix/>
          </a:blip>
          <a:stretch>
            <a:fillRect/>
          </a:stretch>
        </p:blipFill>
        <p:spPr>
          <a:xfrm>
            <a:off x="4980379" y="2525929"/>
            <a:ext cx="227700" cy="227700"/>
          </a:xfrm>
          <a:prstGeom prst="rect">
            <a:avLst/>
          </a:prstGeom>
          <a:noFill/>
          <a:ln>
            <a:noFill/>
          </a:ln>
        </p:spPr>
      </p:pic>
      <p:cxnSp>
        <p:nvCxnSpPr>
          <p:cNvPr id="366" name="Google Shape;366;p36"/>
          <p:cNvCxnSpPr/>
          <p:nvPr/>
        </p:nvCxnSpPr>
        <p:spPr>
          <a:xfrm rot="10800000">
            <a:off x="4948075" y="2342025"/>
            <a:ext cx="0" cy="596700"/>
          </a:xfrm>
          <a:prstGeom prst="straightConnector1">
            <a:avLst/>
          </a:prstGeom>
          <a:noFill/>
          <a:ln cap="flat" cmpd="sng" w="9525">
            <a:solidFill>
              <a:schemeClr val="dk2"/>
            </a:solidFill>
            <a:prstDash val="solid"/>
            <a:round/>
            <a:headEnd len="med" w="med" type="none"/>
            <a:tailEnd len="med" w="med" type="triangle"/>
          </a:ln>
        </p:spPr>
      </p:cxnSp>
      <p:cxnSp>
        <p:nvCxnSpPr>
          <p:cNvPr id="367" name="Google Shape;367;p36"/>
          <p:cNvCxnSpPr/>
          <p:nvPr/>
        </p:nvCxnSpPr>
        <p:spPr>
          <a:xfrm>
            <a:off x="4957075" y="1416525"/>
            <a:ext cx="0" cy="436500"/>
          </a:xfrm>
          <a:prstGeom prst="straightConnector1">
            <a:avLst/>
          </a:prstGeom>
          <a:noFill/>
          <a:ln cap="flat" cmpd="sng" w="9525">
            <a:solidFill>
              <a:schemeClr val="dk2"/>
            </a:solidFill>
            <a:prstDash val="solid"/>
            <a:round/>
            <a:headEnd len="med" w="med" type="none"/>
            <a:tailEnd len="med" w="med" type="triangle"/>
          </a:ln>
        </p:spPr>
      </p:cxnSp>
      <p:cxnSp>
        <p:nvCxnSpPr>
          <p:cNvPr id="368" name="Google Shape;368;p36"/>
          <p:cNvCxnSpPr/>
          <p:nvPr/>
        </p:nvCxnSpPr>
        <p:spPr>
          <a:xfrm rot="10800000">
            <a:off x="8072275" y="2342025"/>
            <a:ext cx="0" cy="596700"/>
          </a:xfrm>
          <a:prstGeom prst="straightConnector1">
            <a:avLst/>
          </a:prstGeom>
          <a:noFill/>
          <a:ln cap="flat" cmpd="sng" w="9525">
            <a:solidFill>
              <a:schemeClr val="dk2"/>
            </a:solidFill>
            <a:prstDash val="solid"/>
            <a:round/>
            <a:headEnd len="med" w="med" type="none"/>
            <a:tailEnd len="med" w="med" type="triangle"/>
          </a:ln>
        </p:spPr>
      </p:cxnSp>
      <p:pic>
        <p:nvPicPr>
          <p:cNvPr id="369" name="Google Shape;369;p36"/>
          <p:cNvPicPr preferRelativeResize="0"/>
          <p:nvPr/>
        </p:nvPicPr>
        <p:blipFill>
          <a:blip r:embed="rId4">
            <a:alphaModFix/>
          </a:blip>
          <a:stretch>
            <a:fillRect/>
          </a:stretch>
        </p:blipFill>
        <p:spPr>
          <a:xfrm>
            <a:off x="7540134" y="2681187"/>
            <a:ext cx="187023" cy="187023"/>
          </a:xfrm>
          <a:prstGeom prst="rect">
            <a:avLst/>
          </a:prstGeom>
          <a:noFill/>
          <a:ln>
            <a:noFill/>
          </a:ln>
        </p:spPr>
      </p:pic>
      <p:pic>
        <p:nvPicPr>
          <p:cNvPr id="370" name="Google Shape;370;p36"/>
          <p:cNvPicPr preferRelativeResize="0"/>
          <p:nvPr/>
        </p:nvPicPr>
        <p:blipFill>
          <a:blip r:embed="rId3">
            <a:alphaModFix/>
          </a:blip>
          <a:stretch>
            <a:fillRect/>
          </a:stretch>
        </p:blipFill>
        <p:spPr>
          <a:xfrm>
            <a:off x="4419041" y="1491952"/>
            <a:ext cx="187025" cy="187025"/>
          </a:xfrm>
          <a:prstGeom prst="rect">
            <a:avLst/>
          </a:prstGeom>
          <a:noFill/>
          <a:ln>
            <a:noFill/>
          </a:ln>
        </p:spPr>
      </p:pic>
      <p:pic>
        <p:nvPicPr>
          <p:cNvPr id="371" name="Google Shape;371;p36"/>
          <p:cNvPicPr preferRelativeResize="0"/>
          <p:nvPr/>
        </p:nvPicPr>
        <p:blipFill>
          <a:blip r:embed="rId3">
            <a:alphaModFix/>
          </a:blip>
          <a:stretch>
            <a:fillRect/>
          </a:stretch>
        </p:blipFill>
        <p:spPr>
          <a:xfrm>
            <a:off x="4990668" y="1474865"/>
            <a:ext cx="187025" cy="187025"/>
          </a:xfrm>
          <a:prstGeom prst="rect">
            <a:avLst/>
          </a:prstGeom>
          <a:noFill/>
          <a:ln>
            <a:noFill/>
          </a:ln>
        </p:spPr>
      </p:pic>
      <p:sp>
        <p:nvSpPr>
          <p:cNvPr id="372" name="Google Shape;372;p36"/>
          <p:cNvSpPr txBox="1"/>
          <p:nvPr/>
        </p:nvSpPr>
        <p:spPr>
          <a:xfrm>
            <a:off x="4902512" y="1555495"/>
            <a:ext cx="9819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latin typeface="Montserrat"/>
                <a:ea typeface="Montserrat"/>
                <a:cs typeface="Montserrat"/>
                <a:sym typeface="Montserrat"/>
              </a:rPr>
              <a:t>Retrieve PK</a:t>
            </a:r>
            <a:endParaRPr sz="700">
              <a:latin typeface="Montserrat"/>
              <a:ea typeface="Montserrat"/>
              <a:cs typeface="Montserrat"/>
              <a:sym typeface="Montserrat"/>
            </a:endParaRPr>
          </a:p>
        </p:txBody>
      </p:sp>
      <p:sp>
        <p:nvSpPr>
          <p:cNvPr id="373" name="Google Shape;373;p36"/>
          <p:cNvSpPr txBox="1"/>
          <p:nvPr/>
        </p:nvSpPr>
        <p:spPr>
          <a:xfrm>
            <a:off x="8026142" y="2436225"/>
            <a:ext cx="9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latin typeface="Montserrat"/>
                <a:ea typeface="Montserrat"/>
                <a:cs typeface="Montserrat"/>
                <a:sym typeface="Montserrat"/>
              </a:rPr>
              <a:t>Verification result</a:t>
            </a:r>
            <a:endParaRPr sz="700">
              <a:latin typeface="Montserrat"/>
              <a:ea typeface="Montserrat"/>
              <a:cs typeface="Montserrat"/>
              <a:sym typeface="Montserrat"/>
            </a:endParaRPr>
          </a:p>
        </p:txBody>
      </p:sp>
      <p:pic>
        <p:nvPicPr>
          <p:cNvPr id="374" name="Google Shape;374;p36"/>
          <p:cNvPicPr preferRelativeResize="0"/>
          <p:nvPr/>
        </p:nvPicPr>
        <p:blipFill>
          <a:blip r:embed="rId4">
            <a:alphaModFix/>
          </a:blip>
          <a:stretch>
            <a:fillRect/>
          </a:stretch>
        </p:blipFill>
        <p:spPr>
          <a:xfrm>
            <a:off x="7540134" y="1614387"/>
            <a:ext cx="187023" cy="187023"/>
          </a:xfrm>
          <a:prstGeom prst="rect">
            <a:avLst/>
          </a:prstGeom>
          <a:noFill/>
          <a:ln>
            <a:noFill/>
          </a:ln>
        </p:spPr>
      </p:pic>
      <p:cxnSp>
        <p:nvCxnSpPr>
          <p:cNvPr id="375" name="Google Shape;375;p36"/>
          <p:cNvCxnSpPr/>
          <p:nvPr/>
        </p:nvCxnSpPr>
        <p:spPr>
          <a:xfrm>
            <a:off x="8005075" y="1416525"/>
            <a:ext cx="0" cy="436500"/>
          </a:xfrm>
          <a:prstGeom prst="straightConnector1">
            <a:avLst/>
          </a:prstGeom>
          <a:noFill/>
          <a:ln cap="flat" cmpd="sng" w="9525">
            <a:solidFill>
              <a:schemeClr val="dk2"/>
            </a:solidFill>
            <a:prstDash val="solid"/>
            <a:round/>
            <a:headEnd len="med" w="med" type="none"/>
            <a:tailEnd len="med" w="med" type="triangle"/>
          </a:ln>
        </p:spPr>
      </p:cxnSp>
      <p:sp>
        <p:nvSpPr>
          <p:cNvPr id="376" name="Google Shape;376;p36"/>
          <p:cNvSpPr txBox="1"/>
          <p:nvPr/>
        </p:nvSpPr>
        <p:spPr>
          <a:xfrm>
            <a:off x="7988470" y="1472596"/>
            <a:ext cx="90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latin typeface="Montserrat"/>
                <a:ea typeface="Montserrat"/>
                <a:cs typeface="Montserrat"/>
                <a:sym typeface="Montserrat"/>
              </a:rPr>
              <a:t>Lookup result</a:t>
            </a:r>
            <a:endParaRPr sz="700">
              <a:latin typeface="Montserrat"/>
              <a:ea typeface="Montserrat"/>
              <a:cs typeface="Montserrat"/>
              <a:sym typeface="Montserrat"/>
            </a:endParaRPr>
          </a:p>
        </p:txBody>
      </p:sp>
      <p:pic>
        <p:nvPicPr>
          <p:cNvPr id="377" name="Google Shape;377;p36"/>
          <p:cNvPicPr preferRelativeResize="0"/>
          <p:nvPr/>
        </p:nvPicPr>
        <p:blipFill>
          <a:blip r:embed="rId4">
            <a:alphaModFix/>
          </a:blip>
          <a:stretch>
            <a:fillRect/>
          </a:stretch>
        </p:blipFill>
        <p:spPr>
          <a:xfrm>
            <a:off x="7082934" y="2114689"/>
            <a:ext cx="187023" cy="187023"/>
          </a:xfrm>
          <a:prstGeom prst="rect">
            <a:avLst/>
          </a:prstGeom>
          <a:noFill/>
          <a:ln>
            <a:noFill/>
          </a:ln>
        </p:spPr>
      </p:pic>
      <p:pic>
        <p:nvPicPr>
          <p:cNvPr id="378" name="Google Shape;378;p36"/>
          <p:cNvPicPr preferRelativeResize="0"/>
          <p:nvPr/>
        </p:nvPicPr>
        <p:blipFill>
          <a:blip r:embed="rId4">
            <a:alphaModFix/>
          </a:blip>
          <a:stretch>
            <a:fillRect/>
          </a:stretch>
        </p:blipFill>
        <p:spPr>
          <a:xfrm>
            <a:off x="3970281" y="2114689"/>
            <a:ext cx="187023" cy="187023"/>
          </a:xfrm>
          <a:prstGeom prst="rect">
            <a:avLst/>
          </a:prstGeom>
          <a:noFill/>
          <a:ln>
            <a:noFill/>
          </a:ln>
        </p:spPr>
      </p:pic>
      <p:pic>
        <p:nvPicPr>
          <p:cNvPr id="379" name="Google Shape;379;p36"/>
          <p:cNvPicPr preferRelativeResize="0"/>
          <p:nvPr/>
        </p:nvPicPr>
        <p:blipFill>
          <a:blip r:embed="rId4">
            <a:alphaModFix/>
          </a:blip>
          <a:stretch>
            <a:fillRect/>
          </a:stretch>
        </p:blipFill>
        <p:spPr>
          <a:xfrm>
            <a:off x="1048766" y="2114689"/>
            <a:ext cx="187023" cy="187023"/>
          </a:xfrm>
          <a:prstGeom prst="rect">
            <a:avLst/>
          </a:prstGeom>
          <a:noFill/>
          <a:ln>
            <a:noFill/>
          </a:ln>
        </p:spPr>
      </p:pic>
      <p:sp>
        <p:nvSpPr>
          <p:cNvPr id="380" name="Google Shape;380;p36"/>
          <p:cNvSpPr txBox="1"/>
          <p:nvPr/>
        </p:nvSpPr>
        <p:spPr>
          <a:xfrm>
            <a:off x="762475" y="1675600"/>
            <a:ext cx="466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1 </a:t>
            </a:r>
            <a:endParaRPr sz="1000">
              <a:solidFill>
                <a:schemeClr val="lt1"/>
              </a:solidFill>
              <a:highlight>
                <a:schemeClr val="dk2"/>
              </a:highlight>
              <a:latin typeface="Courier New"/>
              <a:ea typeface="Courier New"/>
              <a:cs typeface="Courier New"/>
              <a:sym typeface="Courier New"/>
            </a:endParaRPr>
          </a:p>
        </p:txBody>
      </p:sp>
      <p:sp>
        <p:nvSpPr>
          <p:cNvPr id="381" name="Google Shape;381;p36"/>
          <p:cNvSpPr txBox="1"/>
          <p:nvPr/>
        </p:nvSpPr>
        <p:spPr>
          <a:xfrm>
            <a:off x="1060079" y="2270833"/>
            <a:ext cx="354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2   </a:t>
            </a:r>
            <a:endParaRPr sz="1000">
              <a:highlight>
                <a:srgbClr val="B6D7A8"/>
              </a:highlight>
              <a:latin typeface="Courier New"/>
              <a:ea typeface="Courier New"/>
              <a:cs typeface="Courier New"/>
              <a:sym typeface="Courier New"/>
            </a:endParaRPr>
          </a:p>
        </p:txBody>
      </p:sp>
      <p:sp>
        <p:nvSpPr>
          <p:cNvPr id="382" name="Google Shape;382;p36"/>
          <p:cNvSpPr txBox="1"/>
          <p:nvPr/>
        </p:nvSpPr>
        <p:spPr>
          <a:xfrm>
            <a:off x="4068000" y="1427474"/>
            <a:ext cx="39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3</a:t>
            </a:r>
            <a:endParaRPr sz="1000">
              <a:highlight>
                <a:srgbClr val="93C47D"/>
              </a:highlight>
            </a:endParaRPr>
          </a:p>
        </p:txBody>
      </p:sp>
      <p:sp>
        <p:nvSpPr>
          <p:cNvPr id="383" name="Google Shape;383;p36"/>
          <p:cNvSpPr txBox="1"/>
          <p:nvPr/>
        </p:nvSpPr>
        <p:spPr>
          <a:xfrm>
            <a:off x="3622150" y="1697140"/>
            <a:ext cx="39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a:t>
            </a:r>
            <a:r>
              <a:rPr lang="en-GB" sz="1000">
                <a:solidFill>
                  <a:schemeClr val="lt1"/>
                </a:solidFill>
                <a:highlight>
                  <a:schemeClr val="dk2"/>
                </a:highlight>
                <a:latin typeface="Courier New"/>
                <a:ea typeface="Courier New"/>
                <a:cs typeface="Courier New"/>
                <a:sym typeface="Courier New"/>
              </a:rPr>
              <a:t>1 </a:t>
            </a:r>
            <a:endParaRPr sz="1000">
              <a:solidFill>
                <a:schemeClr val="lt1"/>
              </a:solidFill>
              <a:highlight>
                <a:schemeClr val="dk2"/>
              </a:highlight>
              <a:latin typeface="Courier New"/>
              <a:ea typeface="Courier New"/>
              <a:cs typeface="Courier New"/>
              <a:sym typeface="Courier New"/>
            </a:endParaRPr>
          </a:p>
        </p:txBody>
      </p:sp>
      <p:sp>
        <p:nvSpPr>
          <p:cNvPr id="384" name="Google Shape;384;p36"/>
          <p:cNvSpPr txBox="1"/>
          <p:nvPr/>
        </p:nvSpPr>
        <p:spPr>
          <a:xfrm>
            <a:off x="6739164" y="1711508"/>
            <a:ext cx="354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a:t>
            </a:r>
            <a:r>
              <a:rPr lang="en-GB" sz="1000">
                <a:solidFill>
                  <a:schemeClr val="lt1"/>
                </a:solidFill>
                <a:highlight>
                  <a:schemeClr val="dk2"/>
                </a:highlight>
                <a:latin typeface="Courier New"/>
                <a:ea typeface="Courier New"/>
                <a:cs typeface="Courier New"/>
                <a:sym typeface="Courier New"/>
              </a:rPr>
              <a:t>1</a:t>
            </a:r>
            <a:endParaRPr sz="1000">
              <a:highlight>
                <a:srgbClr val="B6D7A8"/>
              </a:highlight>
              <a:latin typeface="Montserrat"/>
              <a:ea typeface="Montserrat"/>
              <a:cs typeface="Montserrat"/>
              <a:sym typeface="Montserrat"/>
            </a:endParaRPr>
          </a:p>
        </p:txBody>
      </p:sp>
      <p:sp>
        <p:nvSpPr>
          <p:cNvPr id="385" name="Google Shape;385;p36"/>
          <p:cNvSpPr txBox="1"/>
          <p:nvPr/>
        </p:nvSpPr>
        <p:spPr>
          <a:xfrm>
            <a:off x="3705500" y="2437600"/>
            <a:ext cx="39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2</a:t>
            </a:r>
            <a:endParaRPr sz="1000">
              <a:solidFill>
                <a:schemeClr val="lt1"/>
              </a:solidFill>
              <a:highlight>
                <a:schemeClr val="dk2"/>
              </a:highlight>
              <a:latin typeface="Courier New"/>
              <a:ea typeface="Courier New"/>
              <a:cs typeface="Courier New"/>
              <a:sym typeface="Courier New"/>
            </a:endParaRPr>
          </a:p>
        </p:txBody>
      </p:sp>
      <p:sp>
        <p:nvSpPr>
          <p:cNvPr id="386" name="Google Shape;386;p36"/>
          <p:cNvSpPr txBox="1"/>
          <p:nvPr/>
        </p:nvSpPr>
        <p:spPr>
          <a:xfrm>
            <a:off x="6782276" y="2426050"/>
            <a:ext cx="466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a:t>
            </a:r>
            <a:r>
              <a:rPr lang="en-GB" sz="1000">
                <a:solidFill>
                  <a:schemeClr val="lt1"/>
                </a:solidFill>
                <a:highlight>
                  <a:schemeClr val="dk2"/>
                </a:highlight>
                <a:latin typeface="Courier New"/>
                <a:ea typeface="Courier New"/>
                <a:cs typeface="Courier New"/>
                <a:sym typeface="Courier New"/>
              </a:rPr>
              <a:t>2</a:t>
            </a:r>
            <a:endParaRPr sz="1000">
              <a:solidFill>
                <a:schemeClr val="lt1"/>
              </a:solidFill>
              <a:highlight>
                <a:schemeClr val="dk2"/>
              </a:highlight>
              <a:latin typeface="Courier New"/>
              <a:ea typeface="Courier New"/>
              <a:cs typeface="Courier New"/>
              <a:sym typeface="Courier New"/>
            </a:endParaRPr>
          </a:p>
        </p:txBody>
      </p:sp>
      <p:sp>
        <p:nvSpPr>
          <p:cNvPr id="387" name="Google Shape;387;p36"/>
          <p:cNvSpPr txBox="1"/>
          <p:nvPr/>
        </p:nvSpPr>
        <p:spPr>
          <a:xfrm>
            <a:off x="6803825" y="1192475"/>
            <a:ext cx="354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a:t>
            </a:r>
            <a:r>
              <a:rPr lang="en-GB" sz="1000">
                <a:solidFill>
                  <a:schemeClr val="lt1"/>
                </a:solidFill>
                <a:highlight>
                  <a:schemeClr val="dk2"/>
                </a:highlight>
                <a:latin typeface="Courier New"/>
                <a:ea typeface="Courier New"/>
                <a:cs typeface="Courier New"/>
                <a:sym typeface="Courier New"/>
              </a:rPr>
              <a:t>3</a:t>
            </a:r>
            <a:endParaRPr sz="1000">
              <a:solidFill>
                <a:schemeClr val="lt1"/>
              </a:solidFill>
              <a:highlight>
                <a:schemeClr val="dk2"/>
              </a:highlight>
              <a:latin typeface="Courier New"/>
              <a:ea typeface="Courier New"/>
              <a:cs typeface="Courier New"/>
              <a:sym typeface="Courier New"/>
            </a:endParaRPr>
          </a:p>
        </p:txBody>
      </p:sp>
      <p:sp>
        <p:nvSpPr>
          <p:cNvPr id="388" name="Google Shape;388;p36"/>
          <p:cNvSpPr txBox="1"/>
          <p:nvPr/>
        </p:nvSpPr>
        <p:spPr>
          <a:xfrm>
            <a:off x="5558695" y="1885450"/>
            <a:ext cx="354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4</a:t>
            </a:r>
            <a:endParaRPr sz="1000">
              <a:highlight>
                <a:srgbClr val="B6D7A8"/>
              </a:highlight>
            </a:endParaRPr>
          </a:p>
        </p:txBody>
      </p:sp>
      <p:cxnSp>
        <p:nvCxnSpPr>
          <p:cNvPr id="389" name="Google Shape;389;p36"/>
          <p:cNvCxnSpPr/>
          <p:nvPr/>
        </p:nvCxnSpPr>
        <p:spPr>
          <a:xfrm rot="10800000">
            <a:off x="2119357" y="2342013"/>
            <a:ext cx="0" cy="596700"/>
          </a:xfrm>
          <a:prstGeom prst="straightConnector1">
            <a:avLst/>
          </a:prstGeom>
          <a:noFill/>
          <a:ln cap="flat" cmpd="sng" w="9525">
            <a:solidFill>
              <a:schemeClr val="dk2"/>
            </a:solidFill>
            <a:prstDash val="solid"/>
            <a:round/>
            <a:headEnd len="med" w="med" type="none"/>
            <a:tailEnd len="med" w="med" type="triangle"/>
          </a:ln>
        </p:spPr>
      </p:cxnSp>
      <p:sp>
        <p:nvSpPr>
          <p:cNvPr id="390" name="Google Shape;390;p36"/>
          <p:cNvSpPr txBox="1"/>
          <p:nvPr/>
        </p:nvSpPr>
        <p:spPr>
          <a:xfrm>
            <a:off x="2060991" y="2436225"/>
            <a:ext cx="904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Verification result</a:t>
            </a:r>
            <a:endParaRPr sz="800">
              <a:latin typeface="Montserrat"/>
              <a:ea typeface="Montserrat"/>
              <a:cs typeface="Montserrat"/>
              <a:sym typeface="Montserrat"/>
            </a:endParaRPr>
          </a:p>
        </p:txBody>
      </p:sp>
      <p:sp>
        <p:nvSpPr>
          <p:cNvPr id="391" name="Google Shape;391;p36"/>
          <p:cNvSpPr txBox="1"/>
          <p:nvPr/>
        </p:nvSpPr>
        <p:spPr>
          <a:xfrm>
            <a:off x="8293270" y="1678189"/>
            <a:ext cx="9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latin typeface="Montserrat"/>
                <a:ea typeface="Montserrat"/>
                <a:cs typeface="Montserrat"/>
                <a:sym typeface="Montserrat"/>
              </a:rPr>
              <a:t>Process based on lookup result</a:t>
            </a:r>
            <a:endParaRPr sz="700">
              <a:latin typeface="Montserrat"/>
              <a:ea typeface="Montserrat"/>
              <a:cs typeface="Montserrat"/>
              <a:sym typeface="Montserrat"/>
            </a:endParaRPr>
          </a:p>
        </p:txBody>
      </p:sp>
      <p:cxnSp>
        <p:nvCxnSpPr>
          <p:cNvPr id="392" name="Google Shape;392;p36"/>
          <p:cNvCxnSpPr/>
          <p:nvPr/>
        </p:nvCxnSpPr>
        <p:spPr>
          <a:xfrm>
            <a:off x="8284450" y="2234325"/>
            <a:ext cx="354300" cy="0"/>
          </a:xfrm>
          <a:prstGeom prst="straightConnector1">
            <a:avLst/>
          </a:prstGeom>
          <a:noFill/>
          <a:ln cap="flat" cmpd="sng" w="9525">
            <a:solidFill>
              <a:schemeClr val="dk2"/>
            </a:solidFill>
            <a:prstDash val="solid"/>
            <a:round/>
            <a:headEnd len="med" w="med" type="none"/>
            <a:tailEnd len="med" w="med" type="none"/>
          </a:ln>
        </p:spPr>
      </p:cxnSp>
      <p:cxnSp>
        <p:nvCxnSpPr>
          <p:cNvPr id="393" name="Google Shape;393;p36"/>
          <p:cNvCxnSpPr/>
          <p:nvPr/>
        </p:nvCxnSpPr>
        <p:spPr>
          <a:xfrm>
            <a:off x="8630285" y="1998382"/>
            <a:ext cx="0" cy="227700"/>
          </a:xfrm>
          <a:prstGeom prst="straightConnector1">
            <a:avLst/>
          </a:prstGeom>
          <a:noFill/>
          <a:ln cap="flat" cmpd="sng" w="9525">
            <a:solidFill>
              <a:schemeClr val="dk2"/>
            </a:solidFill>
            <a:prstDash val="solid"/>
            <a:round/>
            <a:headEnd len="med" w="med" type="none"/>
            <a:tailEnd len="med" w="med" type="none"/>
          </a:ln>
        </p:spPr>
      </p:cxnSp>
      <p:cxnSp>
        <p:nvCxnSpPr>
          <p:cNvPr id="394" name="Google Shape;394;p36"/>
          <p:cNvCxnSpPr/>
          <p:nvPr/>
        </p:nvCxnSpPr>
        <p:spPr>
          <a:xfrm rot="10800000">
            <a:off x="8284575" y="1998375"/>
            <a:ext cx="354000" cy="0"/>
          </a:xfrm>
          <a:prstGeom prst="straightConnector1">
            <a:avLst/>
          </a:prstGeom>
          <a:noFill/>
          <a:ln cap="flat" cmpd="sng" w="9525">
            <a:solidFill>
              <a:schemeClr val="dk2"/>
            </a:solidFill>
            <a:prstDash val="solid"/>
            <a:round/>
            <a:headEnd len="med" w="med" type="none"/>
            <a:tailEnd len="med" w="med" type="triangle"/>
          </a:ln>
        </p:spPr>
      </p:cxnSp>
      <p:sp>
        <p:nvSpPr>
          <p:cNvPr id="395" name="Google Shape;395;p36"/>
          <p:cNvSpPr txBox="1"/>
          <p:nvPr/>
        </p:nvSpPr>
        <p:spPr>
          <a:xfrm>
            <a:off x="8682895" y="1885450"/>
            <a:ext cx="354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4</a:t>
            </a:r>
            <a:endParaRPr sz="1000">
              <a:highlight>
                <a:srgbClr val="B6D7A8"/>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7"/>
          <p:cNvSpPr txBox="1"/>
          <p:nvPr>
            <p:ph type="title"/>
          </p:nvPr>
        </p:nvSpPr>
        <p:spPr>
          <a:xfrm>
            <a:off x="464100" y="-88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Montserrat"/>
                <a:ea typeface="Montserrat"/>
                <a:cs typeface="Montserrat"/>
                <a:sym typeface="Montserrat"/>
              </a:rPr>
              <a:t>User Registration Approaches</a:t>
            </a:r>
            <a:endParaRPr>
              <a:latin typeface="Montserrat"/>
              <a:ea typeface="Montserrat"/>
              <a:cs typeface="Montserrat"/>
              <a:sym typeface="Montserrat"/>
            </a:endParaRPr>
          </a:p>
        </p:txBody>
      </p:sp>
      <p:sp>
        <p:nvSpPr>
          <p:cNvPr id="401" name="Google Shape;401;p37"/>
          <p:cNvSpPr/>
          <p:nvPr/>
        </p:nvSpPr>
        <p:spPr>
          <a:xfrm>
            <a:off x="4711600" y="623975"/>
            <a:ext cx="801000" cy="362700"/>
          </a:xfrm>
          <a:prstGeom prst="rect">
            <a:avLst/>
          </a:prstGeom>
          <a:solidFill>
            <a:srgbClr val="FCE5CD"/>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1000">
                <a:latin typeface="Montserrat"/>
                <a:ea typeface="Montserrat"/>
                <a:cs typeface="Montserrat"/>
                <a:sym typeface="Montserrat"/>
              </a:rPr>
              <a:t>Client </a:t>
            </a:r>
            <a:r>
              <a:rPr lang="en-GB" sz="900">
                <a:latin typeface="Montserrat"/>
                <a:ea typeface="Montserrat"/>
                <a:cs typeface="Montserrat"/>
                <a:sym typeface="Montserrat"/>
              </a:rPr>
              <a:t>app</a:t>
            </a:r>
            <a:endParaRPr sz="1000">
              <a:latin typeface="Montserrat"/>
              <a:ea typeface="Montserrat"/>
              <a:cs typeface="Montserrat"/>
              <a:sym typeface="Montserrat"/>
            </a:endParaRPr>
          </a:p>
        </p:txBody>
      </p:sp>
      <p:sp>
        <p:nvSpPr>
          <p:cNvPr id="402" name="Google Shape;402;p37"/>
          <p:cNvSpPr/>
          <p:nvPr/>
        </p:nvSpPr>
        <p:spPr>
          <a:xfrm>
            <a:off x="5882700" y="623975"/>
            <a:ext cx="801000" cy="362700"/>
          </a:xfrm>
          <a:prstGeom prst="rect">
            <a:avLst/>
          </a:prstGeom>
          <a:solidFill>
            <a:srgbClr val="D9EAD3"/>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900">
                <a:latin typeface="Montserrat"/>
                <a:ea typeface="Montserrat"/>
                <a:cs typeface="Montserrat"/>
                <a:sym typeface="Montserrat"/>
              </a:rPr>
              <a:t>Signup Web Service</a:t>
            </a:r>
            <a:endParaRPr sz="900">
              <a:latin typeface="Montserrat"/>
              <a:ea typeface="Montserrat"/>
              <a:cs typeface="Montserrat"/>
              <a:sym typeface="Montserrat"/>
            </a:endParaRPr>
          </a:p>
        </p:txBody>
      </p:sp>
      <p:sp>
        <p:nvSpPr>
          <p:cNvPr id="403" name="Google Shape;403;p37"/>
          <p:cNvSpPr/>
          <p:nvPr/>
        </p:nvSpPr>
        <p:spPr>
          <a:xfrm>
            <a:off x="7056925" y="623975"/>
            <a:ext cx="801000" cy="362700"/>
          </a:xfrm>
          <a:prstGeom prst="rect">
            <a:avLst/>
          </a:prstGeom>
          <a:solidFill>
            <a:srgbClr val="C9DAF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900">
                <a:solidFill>
                  <a:schemeClr val="dk1"/>
                </a:solidFill>
                <a:latin typeface="Montserrat"/>
                <a:ea typeface="Montserrat"/>
                <a:cs typeface="Montserrat"/>
                <a:sym typeface="Montserrat"/>
              </a:rPr>
              <a:t>Keycloak</a:t>
            </a:r>
            <a:endParaRPr sz="900">
              <a:solidFill>
                <a:schemeClr val="dk1"/>
              </a:solidFill>
              <a:latin typeface="Montserrat"/>
              <a:ea typeface="Montserrat"/>
              <a:cs typeface="Montserrat"/>
              <a:sym typeface="Montserrat"/>
            </a:endParaRPr>
          </a:p>
        </p:txBody>
      </p:sp>
      <p:cxnSp>
        <p:nvCxnSpPr>
          <p:cNvPr id="404" name="Google Shape;404;p37"/>
          <p:cNvCxnSpPr/>
          <p:nvPr/>
        </p:nvCxnSpPr>
        <p:spPr>
          <a:xfrm>
            <a:off x="5112100" y="986675"/>
            <a:ext cx="0" cy="2116200"/>
          </a:xfrm>
          <a:prstGeom prst="straightConnector1">
            <a:avLst/>
          </a:prstGeom>
          <a:noFill/>
          <a:ln cap="flat" cmpd="sng" w="9525">
            <a:solidFill>
              <a:schemeClr val="dk2"/>
            </a:solidFill>
            <a:prstDash val="dot"/>
            <a:round/>
            <a:headEnd len="med" w="med" type="none"/>
            <a:tailEnd len="med" w="med" type="none"/>
          </a:ln>
        </p:spPr>
      </p:cxnSp>
      <p:cxnSp>
        <p:nvCxnSpPr>
          <p:cNvPr id="405" name="Google Shape;405;p37"/>
          <p:cNvCxnSpPr/>
          <p:nvPr/>
        </p:nvCxnSpPr>
        <p:spPr>
          <a:xfrm>
            <a:off x="6283200" y="978250"/>
            <a:ext cx="0" cy="2141700"/>
          </a:xfrm>
          <a:prstGeom prst="straightConnector1">
            <a:avLst/>
          </a:prstGeom>
          <a:noFill/>
          <a:ln cap="flat" cmpd="sng" w="9525">
            <a:solidFill>
              <a:schemeClr val="dk2"/>
            </a:solidFill>
            <a:prstDash val="dot"/>
            <a:round/>
            <a:headEnd len="med" w="med" type="none"/>
            <a:tailEnd len="med" w="med" type="none"/>
          </a:ln>
        </p:spPr>
      </p:cxnSp>
      <p:cxnSp>
        <p:nvCxnSpPr>
          <p:cNvPr id="406" name="Google Shape;406;p37"/>
          <p:cNvCxnSpPr/>
          <p:nvPr/>
        </p:nvCxnSpPr>
        <p:spPr>
          <a:xfrm>
            <a:off x="7457425" y="978243"/>
            <a:ext cx="0" cy="2107800"/>
          </a:xfrm>
          <a:prstGeom prst="straightConnector1">
            <a:avLst/>
          </a:prstGeom>
          <a:noFill/>
          <a:ln cap="flat" cmpd="sng" w="9525">
            <a:solidFill>
              <a:schemeClr val="dk2"/>
            </a:solidFill>
            <a:prstDash val="dot"/>
            <a:round/>
            <a:headEnd len="med" w="med" type="none"/>
            <a:tailEnd len="med" w="med" type="none"/>
          </a:ln>
        </p:spPr>
      </p:cxnSp>
      <p:cxnSp>
        <p:nvCxnSpPr>
          <p:cNvPr id="407" name="Google Shape;407;p37"/>
          <p:cNvCxnSpPr/>
          <p:nvPr/>
        </p:nvCxnSpPr>
        <p:spPr>
          <a:xfrm>
            <a:off x="5120068" y="1264800"/>
            <a:ext cx="1172100" cy="0"/>
          </a:xfrm>
          <a:prstGeom prst="straightConnector1">
            <a:avLst/>
          </a:prstGeom>
          <a:noFill/>
          <a:ln cap="flat" cmpd="sng" w="9525">
            <a:solidFill>
              <a:schemeClr val="dk2"/>
            </a:solidFill>
            <a:prstDash val="solid"/>
            <a:round/>
            <a:headEnd len="med" w="med" type="none"/>
            <a:tailEnd len="med" w="med" type="triangle"/>
          </a:ln>
        </p:spPr>
      </p:cxnSp>
      <p:sp>
        <p:nvSpPr>
          <p:cNvPr id="408" name="Google Shape;408;p37"/>
          <p:cNvSpPr txBox="1"/>
          <p:nvPr/>
        </p:nvSpPr>
        <p:spPr>
          <a:xfrm>
            <a:off x="5322140" y="1024325"/>
            <a:ext cx="7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/signup</a:t>
            </a:r>
            <a:endParaRPr sz="1000">
              <a:latin typeface="Montserrat"/>
              <a:ea typeface="Montserrat"/>
              <a:cs typeface="Montserrat"/>
              <a:sym typeface="Montserrat"/>
            </a:endParaRPr>
          </a:p>
        </p:txBody>
      </p:sp>
      <p:sp>
        <p:nvSpPr>
          <p:cNvPr id="409" name="Google Shape;409;p37"/>
          <p:cNvSpPr/>
          <p:nvPr/>
        </p:nvSpPr>
        <p:spPr>
          <a:xfrm>
            <a:off x="6358325" y="1365050"/>
            <a:ext cx="809400" cy="362700"/>
          </a:xfrm>
          <a:prstGeom prst="rect">
            <a:avLst/>
          </a:prstGeom>
          <a:solidFill>
            <a:schemeClr val="lt1"/>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Process the request</a:t>
            </a:r>
            <a:endParaRPr sz="800">
              <a:latin typeface="Montserrat"/>
              <a:ea typeface="Montserrat"/>
              <a:cs typeface="Montserrat"/>
              <a:sym typeface="Montserrat"/>
            </a:endParaRPr>
          </a:p>
        </p:txBody>
      </p:sp>
      <p:cxnSp>
        <p:nvCxnSpPr>
          <p:cNvPr id="410" name="Google Shape;410;p37"/>
          <p:cNvCxnSpPr/>
          <p:nvPr/>
        </p:nvCxnSpPr>
        <p:spPr>
          <a:xfrm>
            <a:off x="6283700" y="2023675"/>
            <a:ext cx="1138200" cy="0"/>
          </a:xfrm>
          <a:prstGeom prst="straightConnector1">
            <a:avLst/>
          </a:prstGeom>
          <a:noFill/>
          <a:ln cap="flat" cmpd="sng" w="9525">
            <a:solidFill>
              <a:schemeClr val="dk2"/>
            </a:solidFill>
            <a:prstDash val="solid"/>
            <a:round/>
            <a:headEnd len="med" w="med" type="none"/>
            <a:tailEnd len="med" w="med" type="triangle"/>
          </a:ln>
        </p:spPr>
      </p:cxnSp>
      <p:sp>
        <p:nvSpPr>
          <p:cNvPr id="411" name="Google Shape;411;p37"/>
          <p:cNvSpPr txBox="1"/>
          <p:nvPr/>
        </p:nvSpPr>
        <p:spPr>
          <a:xfrm>
            <a:off x="6540075" y="1776342"/>
            <a:ext cx="7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/user</a:t>
            </a:r>
            <a:endParaRPr sz="1000">
              <a:latin typeface="Montserrat"/>
              <a:ea typeface="Montserrat"/>
              <a:cs typeface="Montserrat"/>
              <a:sym typeface="Montserrat"/>
            </a:endParaRPr>
          </a:p>
        </p:txBody>
      </p:sp>
      <p:sp>
        <p:nvSpPr>
          <p:cNvPr id="412" name="Google Shape;412;p37"/>
          <p:cNvSpPr/>
          <p:nvPr/>
        </p:nvSpPr>
        <p:spPr>
          <a:xfrm>
            <a:off x="7501325" y="2127050"/>
            <a:ext cx="809400" cy="362700"/>
          </a:xfrm>
          <a:prstGeom prst="rect">
            <a:avLst/>
          </a:prstGeom>
          <a:solidFill>
            <a:schemeClr val="lt1"/>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Create user</a:t>
            </a:r>
            <a:endParaRPr sz="800">
              <a:latin typeface="Montserrat"/>
              <a:ea typeface="Montserrat"/>
              <a:cs typeface="Montserrat"/>
              <a:sym typeface="Montserrat"/>
            </a:endParaRPr>
          </a:p>
        </p:txBody>
      </p:sp>
      <p:cxnSp>
        <p:nvCxnSpPr>
          <p:cNvPr id="413" name="Google Shape;413;p37"/>
          <p:cNvCxnSpPr/>
          <p:nvPr/>
        </p:nvCxnSpPr>
        <p:spPr>
          <a:xfrm rot="10800000">
            <a:off x="6275275" y="2597045"/>
            <a:ext cx="1188900" cy="0"/>
          </a:xfrm>
          <a:prstGeom prst="straightConnector1">
            <a:avLst/>
          </a:prstGeom>
          <a:noFill/>
          <a:ln cap="flat" cmpd="sng" w="9525">
            <a:solidFill>
              <a:schemeClr val="dk2"/>
            </a:solidFill>
            <a:prstDash val="solid"/>
            <a:round/>
            <a:headEnd len="med" w="med" type="none"/>
            <a:tailEnd len="med" w="med" type="triangle"/>
          </a:ln>
        </p:spPr>
      </p:cxnSp>
      <p:sp>
        <p:nvSpPr>
          <p:cNvPr id="414" name="Google Shape;414;p37"/>
          <p:cNvSpPr txBox="1"/>
          <p:nvPr/>
        </p:nvSpPr>
        <p:spPr>
          <a:xfrm>
            <a:off x="6510425" y="2344075"/>
            <a:ext cx="80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response</a:t>
            </a:r>
            <a:endParaRPr sz="1000">
              <a:latin typeface="Montserrat"/>
              <a:ea typeface="Montserrat"/>
              <a:cs typeface="Montserrat"/>
              <a:sym typeface="Montserrat"/>
            </a:endParaRPr>
          </a:p>
        </p:txBody>
      </p:sp>
      <p:cxnSp>
        <p:nvCxnSpPr>
          <p:cNvPr id="415" name="Google Shape;415;p37"/>
          <p:cNvCxnSpPr/>
          <p:nvPr/>
        </p:nvCxnSpPr>
        <p:spPr>
          <a:xfrm rot="10800000">
            <a:off x="5098547" y="2741014"/>
            <a:ext cx="1188900" cy="0"/>
          </a:xfrm>
          <a:prstGeom prst="straightConnector1">
            <a:avLst/>
          </a:prstGeom>
          <a:noFill/>
          <a:ln cap="flat" cmpd="sng" w="9525">
            <a:solidFill>
              <a:schemeClr val="dk2"/>
            </a:solidFill>
            <a:prstDash val="solid"/>
            <a:round/>
            <a:headEnd len="med" w="med" type="none"/>
            <a:tailEnd len="med" w="med" type="triangle"/>
          </a:ln>
        </p:spPr>
      </p:cxnSp>
      <p:sp>
        <p:nvSpPr>
          <p:cNvPr id="416" name="Google Shape;416;p37"/>
          <p:cNvSpPr txBox="1"/>
          <p:nvPr/>
        </p:nvSpPr>
        <p:spPr>
          <a:xfrm>
            <a:off x="5333701" y="2488050"/>
            <a:ext cx="870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response</a:t>
            </a:r>
            <a:endParaRPr sz="1000">
              <a:latin typeface="Montserrat"/>
              <a:ea typeface="Montserrat"/>
              <a:cs typeface="Montserrat"/>
              <a:sym typeface="Montserrat"/>
            </a:endParaRPr>
          </a:p>
        </p:txBody>
      </p:sp>
      <p:sp>
        <p:nvSpPr>
          <p:cNvPr id="417" name="Google Shape;417;p37"/>
          <p:cNvSpPr txBox="1"/>
          <p:nvPr/>
        </p:nvSpPr>
        <p:spPr>
          <a:xfrm>
            <a:off x="4188804" y="907228"/>
            <a:ext cx="1074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Submit Signup Form</a:t>
            </a:r>
            <a:endParaRPr sz="800">
              <a:latin typeface="Montserrat"/>
              <a:ea typeface="Montserrat"/>
              <a:cs typeface="Montserrat"/>
              <a:sym typeface="Montserrat"/>
            </a:endParaRPr>
          </a:p>
        </p:txBody>
      </p:sp>
      <p:sp>
        <p:nvSpPr>
          <p:cNvPr id="418" name="Google Shape;418;p37"/>
          <p:cNvSpPr txBox="1"/>
          <p:nvPr/>
        </p:nvSpPr>
        <p:spPr>
          <a:xfrm>
            <a:off x="4519850" y="3235375"/>
            <a:ext cx="25719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Montserrat"/>
              <a:buChar char="-"/>
            </a:pPr>
            <a:r>
              <a:rPr lang="en-GB">
                <a:latin typeface="Montserrat"/>
                <a:ea typeface="Montserrat"/>
                <a:cs typeface="Montserrat"/>
                <a:sym typeface="Montserrat"/>
              </a:rPr>
              <a:t>Full control over registration process</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GB">
                <a:latin typeface="Montserrat"/>
                <a:ea typeface="Montserrat"/>
                <a:cs typeface="Montserrat"/>
                <a:sym typeface="Montserrat"/>
              </a:rPr>
              <a:t>Must ensure proper security</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GB">
                <a:latin typeface="Montserrat"/>
                <a:ea typeface="Montserrat"/>
                <a:cs typeface="Montserrat"/>
                <a:sym typeface="Montserrat"/>
              </a:rPr>
              <a:t>Must maintain custom web service</a:t>
            </a:r>
            <a:endParaRPr>
              <a:latin typeface="Montserrat"/>
              <a:ea typeface="Montserrat"/>
              <a:cs typeface="Montserrat"/>
              <a:sym typeface="Montserrat"/>
            </a:endParaRPr>
          </a:p>
        </p:txBody>
      </p:sp>
      <p:sp>
        <p:nvSpPr>
          <p:cNvPr id="419" name="Google Shape;419;p37"/>
          <p:cNvSpPr txBox="1"/>
          <p:nvPr/>
        </p:nvSpPr>
        <p:spPr>
          <a:xfrm>
            <a:off x="4623276" y="389150"/>
            <a:ext cx="1020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1155CC"/>
                </a:solidFill>
                <a:latin typeface="Montserrat"/>
                <a:ea typeface="Montserrat"/>
                <a:cs typeface="Montserrat"/>
                <a:sym typeface="Montserrat"/>
              </a:rPr>
              <a:t>social</a:t>
            </a:r>
            <a:r>
              <a:rPr lang="en-GB" sz="900">
                <a:solidFill>
                  <a:srgbClr val="1155CC"/>
                </a:solidFill>
                <a:latin typeface="Montserrat"/>
                <a:ea typeface="Montserrat"/>
                <a:cs typeface="Montserrat"/>
                <a:sym typeface="Montserrat"/>
              </a:rPr>
              <a:t>.bigco.in</a:t>
            </a:r>
            <a:endParaRPr sz="900">
              <a:solidFill>
                <a:srgbClr val="1155CC"/>
              </a:solidFill>
              <a:latin typeface="Montserrat"/>
              <a:ea typeface="Montserrat"/>
              <a:cs typeface="Montserrat"/>
              <a:sym typeface="Montserrat"/>
            </a:endParaRPr>
          </a:p>
        </p:txBody>
      </p:sp>
      <p:sp>
        <p:nvSpPr>
          <p:cNvPr id="420" name="Google Shape;420;p37"/>
          <p:cNvSpPr txBox="1"/>
          <p:nvPr/>
        </p:nvSpPr>
        <p:spPr>
          <a:xfrm>
            <a:off x="5856853" y="389150"/>
            <a:ext cx="876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900">
                <a:solidFill>
                  <a:srgbClr val="1155CC"/>
                </a:solidFill>
                <a:latin typeface="Montserrat"/>
                <a:ea typeface="Montserrat"/>
                <a:cs typeface="Montserrat"/>
                <a:sym typeface="Montserrat"/>
              </a:rPr>
              <a:t>api</a:t>
            </a:r>
            <a:r>
              <a:rPr lang="en-GB" sz="900">
                <a:solidFill>
                  <a:srgbClr val="1155CC"/>
                </a:solidFill>
                <a:latin typeface="Montserrat"/>
                <a:ea typeface="Montserrat"/>
                <a:cs typeface="Montserrat"/>
                <a:sym typeface="Montserrat"/>
              </a:rPr>
              <a:t>.bigco.in</a:t>
            </a:r>
            <a:endParaRPr sz="900">
              <a:solidFill>
                <a:srgbClr val="1155CC"/>
              </a:solidFill>
              <a:latin typeface="Montserrat"/>
              <a:ea typeface="Montserrat"/>
              <a:cs typeface="Montserrat"/>
              <a:sym typeface="Montserrat"/>
            </a:endParaRPr>
          </a:p>
        </p:txBody>
      </p:sp>
      <p:sp>
        <p:nvSpPr>
          <p:cNvPr id="421" name="Google Shape;421;p37"/>
          <p:cNvSpPr txBox="1"/>
          <p:nvPr/>
        </p:nvSpPr>
        <p:spPr>
          <a:xfrm>
            <a:off x="6997041" y="389150"/>
            <a:ext cx="953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1155CC"/>
                </a:solidFill>
                <a:latin typeface="Montserrat"/>
                <a:ea typeface="Montserrat"/>
                <a:cs typeface="Montserrat"/>
                <a:sym typeface="Montserrat"/>
              </a:rPr>
              <a:t>auth</a:t>
            </a:r>
            <a:r>
              <a:rPr lang="en-GB" sz="900">
                <a:solidFill>
                  <a:srgbClr val="1155CC"/>
                </a:solidFill>
                <a:latin typeface="Montserrat"/>
                <a:ea typeface="Montserrat"/>
                <a:cs typeface="Montserrat"/>
                <a:sym typeface="Montserrat"/>
              </a:rPr>
              <a:t>.bigco.in</a:t>
            </a:r>
            <a:endParaRPr sz="900">
              <a:latin typeface="Montserrat"/>
              <a:ea typeface="Montserrat"/>
              <a:cs typeface="Montserrat"/>
              <a:sym typeface="Montserrat"/>
            </a:endParaRPr>
          </a:p>
        </p:txBody>
      </p:sp>
      <p:sp>
        <p:nvSpPr>
          <p:cNvPr id="422" name="Google Shape;422;p37"/>
          <p:cNvSpPr/>
          <p:nvPr/>
        </p:nvSpPr>
        <p:spPr>
          <a:xfrm>
            <a:off x="901600" y="623975"/>
            <a:ext cx="801000" cy="362700"/>
          </a:xfrm>
          <a:prstGeom prst="rect">
            <a:avLst/>
          </a:prstGeom>
          <a:solidFill>
            <a:srgbClr val="FCE5CD"/>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1000">
                <a:latin typeface="Montserrat"/>
                <a:ea typeface="Montserrat"/>
                <a:cs typeface="Montserrat"/>
                <a:sym typeface="Montserrat"/>
              </a:rPr>
              <a:t>Client app</a:t>
            </a:r>
            <a:endParaRPr sz="1000">
              <a:latin typeface="Montserrat"/>
              <a:ea typeface="Montserrat"/>
              <a:cs typeface="Montserrat"/>
              <a:sym typeface="Montserrat"/>
            </a:endParaRPr>
          </a:p>
        </p:txBody>
      </p:sp>
      <p:sp>
        <p:nvSpPr>
          <p:cNvPr id="423" name="Google Shape;423;p37"/>
          <p:cNvSpPr/>
          <p:nvPr/>
        </p:nvSpPr>
        <p:spPr>
          <a:xfrm>
            <a:off x="2072700" y="623975"/>
            <a:ext cx="801000" cy="362700"/>
          </a:xfrm>
          <a:prstGeom prst="rect">
            <a:avLst/>
          </a:prstGeom>
          <a:solidFill>
            <a:srgbClr val="C9DAF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900">
                <a:solidFill>
                  <a:schemeClr val="dk1"/>
                </a:solidFill>
                <a:latin typeface="Montserrat"/>
                <a:ea typeface="Montserrat"/>
                <a:cs typeface="Montserrat"/>
                <a:sym typeface="Montserrat"/>
              </a:rPr>
              <a:t>Keycloak</a:t>
            </a:r>
            <a:endParaRPr sz="900">
              <a:solidFill>
                <a:schemeClr val="dk1"/>
              </a:solidFill>
              <a:latin typeface="Montserrat"/>
              <a:ea typeface="Montserrat"/>
              <a:cs typeface="Montserrat"/>
              <a:sym typeface="Montserrat"/>
            </a:endParaRPr>
          </a:p>
        </p:txBody>
      </p:sp>
      <p:cxnSp>
        <p:nvCxnSpPr>
          <p:cNvPr id="424" name="Google Shape;424;p37"/>
          <p:cNvCxnSpPr/>
          <p:nvPr/>
        </p:nvCxnSpPr>
        <p:spPr>
          <a:xfrm>
            <a:off x="1302100" y="986675"/>
            <a:ext cx="0" cy="2099400"/>
          </a:xfrm>
          <a:prstGeom prst="straightConnector1">
            <a:avLst/>
          </a:prstGeom>
          <a:noFill/>
          <a:ln cap="flat" cmpd="sng" w="9525">
            <a:solidFill>
              <a:schemeClr val="dk2"/>
            </a:solidFill>
            <a:prstDash val="dot"/>
            <a:round/>
            <a:headEnd len="med" w="med" type="none"/>
            <a:tailEnd len="med" w="med" type="none"/>
          </a:ln>
        </p:spPr>
      </p:cxnSp>
      <p:cxnSp>
        <p:nvCxnSpPr>
          <p:cNvPr id="425" name="Google Shape;425;p37"/>
          <p:cNvCxnSpPr/>
          <p:nvPr/>
        </p:nvCxnSpPr>
        <p:spPr>
          <a:xfrm>
            <a:off x="2473200" y="978250"/>
            <a:ext cx="0" cy="2074200"/>
          </a:xfrm>
          <a:prstGeom prst="straightConnector1">
            <a:avLst/>
          </a:prstGeom>
          <a:noFill/>
          <a:ln cap="flat" cmpd="sng" w="9525">
            <a:solidFill>
              <a:schemeClr val="dk2"/>
            </a:solidFill>
            <a:prstDash val="dot"/>
            <a:round/>
            <a:headEnd len="med" w="med" type="none"/>
            <a:tailEnd len="med" w="med" type="none"/>
          </a:ln>
        </p:spPr>
      </p:cxnSp>
      <p:cxnSp>
        <p:nvCxnSpPr>
          <p:cNvPr id="426" name="Google Shape;426;p37"/>
          <p:cNvCxnSpPr/>
          <p:nvPr/>
        </p:nvCxnSpPr>
        <p:spPr>
          <a:xfrm>
            <a:off x="1318500" y="1264800"/>
            <a:ext cx="1138200" cy="0"/>
          </a:xfrm>
          <a:prstGeom prst="straightConnector1">
            <a:avLst/>
          </a:prstGeom>
          <a:noFill/>
          <a:ln cap="flat" cmpd="sng" w="9525">
            <a:solidFill>
              <a:schemeClr val="dk2"/>
            </a:solidFill>
            <a:prstDash val="solid"/>
            <a:round/>
            <a:headEnd len="med" w="med" type="none"/>
            <a:tailEnd len="med" w="med" type="triangle"/>
          </a:ln>
        </p:spPr>
      </p:cxnSp>
      <p:sp>
        <p:nvSpPr>
          <p:cNvPr id="427" name="Google Shape;427;p37"/>
          <p:cNvSpPr txBox="1"/>
          <p:nvPr/>
        </p:nvSpPr>
        <p:spPr>
          <a:xfrm>
            <a:off x="683600" y="958456"/>
            <a:ext cx="870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Signup Button</a:t>
            </a:r>
            <a:endParaRPr sz="800">
              <a:latin typeface="Montserrat"/>
              <a:ea typeface="Montserrat"/>
              <a:cs typeface="Montserrat"/>
              <a:sym typeface="Montserrat"/>
            </a:endParaRPr>
          </a:p>
        </p:txBody>
      </p:sp>
      <p:sp>
        <p:nvSpPr>
          <p:cNvPr id="428" name="Google Shape;428;p37"/>
          <p:cNvSpPr txBox="1"/>
          <p:nvPr/>
        </p:nvSpPr>
        <p:spPr>
          <a:xfrm>
            <a:off x="1264168" y="1030892"/>
            <a:ext cx="1686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Open Signup Page</a:t>
            </a:r>
            <a:endParaRPr sz="800">
              <a:latin typeface="Montserrat"/>
              <a:ea typeface="Montserrat"/>
              <a:cs typeface="Montserrat"/>
              <a:sym typeface="Montserrat"/>
            </a:endParaRPr>
          </a:p>
        </p:txBody>
      </p:sp>
      <p:cxnSp>
        <p:nvCxnSpPr>
          <p:cNvPr id="429" name="Google Shape;429;p37"/>
          <p:cNvCxnSpPr/>
          <p:nvPr/>
        </p:nvCxnSpPr>
        <p:spPr>
          <a:xfrm rot="10800000">
            <a:off x="1326250" y="1635800"/>
            <a:ext cx="1172100" cy="0"/>
          </a:xfrm>
          <a:prstGeom prst="straightConnector1">
            <a:avLst/>
          </a:prstGeom>
          <a:noFill/>
          <a:ln cap="flat" cmpd="sng" w="9525">
            <a:solidFill>
              <a:schemeClr val="dk2"/>
            </a:solidFill>
            <a:prstDash val="solid"/>
            <a:round/>
            <a:headEnd len="med" w="med" type="none"/>
            <a:tailEnd len="med" w="med" type="triangle"/>
          </a:ln>
        </p:spPr>
      </p:cxnSp>
      <p:sp>
        <p:nvSpPr>
          <p:cNvPr id="430" name="Google Shape;430;p37"/>
          <p:cNvSpPr txBox="1"/>
          <p:nvPr/>
        </p:nvSpPr>
        <p:spPr>
          <a:xfrm>
            <a:off x="1452789" y="1408127"/>
            <a:ext cx="1020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Signup Form</a:t>
            </a:r>
            <a:endParaRPr sz="800">
              <a:latin typeface="Montserrat"/>
              <a:ea typeface="Montserrat"/>
              <a:cs typeface="Montserrat"/>
              <a:sym typeface="Montserrat"/>
            </a:endParaRPr>
          </a:p>
        </p:txBody>
      </p:sp>
      <p:cxnSp>
        <p:nvCxnSpPr>
          <p:cNvPr id="431" name="Google Shape;431;p37"/>
          <p:cNvCxnSpPr/>
          <p:nvPr/>
        </p:nvCxnSpPr>
        <p:spPr>
          <a:xfrm>
            <a:off x="1309450" y="2083636"/>
            <a:ext cx="1138200" cy="0"/>
          </a:xfrm>
          <a:prstGeom prst="straightConnector1">
            <a:avLst/>
          </a:prstGeom>
          <a:noFill/>
          <a:ln cap="flat" cmpd="sng" w="9525">
            <a:solidFill>
              <a:schemeClr val="dk2"/>
            </a:solidFill>
            <a:prstDash val="solid"/>
            <a:round/>
            <a:headEnd len="med" w="med" type="none"/>
            <a:tailEnd len="med" w="med" type="triangle"/>
          </a:ln>
        </p:spPr>
      </p:cxnSp>
      <p:sp>
        <p:nvSpPr>
          <p:cNvPr id="432" name="Google Shape;432;p37"/>
          <p:cNvSpPr txBox="1"/>
          <p:nvPr/>
        </p:nvSpPr>
        <p:spPr>
          <a:xfrm>
            <a:off x="1282644" y="1806662"/>
            <a:ext cx="1329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Submit Signup Form</a:t>
            </a:r>
            <a:endParaRPr sz="800">
              <a:latin typeface="Montserrat"/>
              <a:ea typeface="Montserrat"/>
              <a:cs typeface="Montserrat"/>
              <a:sym typeface="Montserrat"/>
            </a:endParaRPr>
          </a:p>
        </p:txBody>
      </p:sp>
      <p:sp>
        <p:nvSpPr>
          <p:cNvPr id="433" name="Google Shape;433;p37"/>
          <p:cNvSpPr/>
          <p:nvPr/>
        </p:nvSpPr>
        <p:spPr>
          <a:xfrm>
            <a:off x="2505853" y="2203250"/>
            <a:ext cx="809400" cy="362700"/>
          </a:xfrm>
          <a:prstGeom prst="rect">
            <a:avLst/>
          </a:prstGeom>
          <a:solidFill>
            <a:schemeClr val="lt1"/>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Create user</a:t>
            </a:r>
            <a:endParaRPr sz="800">
              <a:latin typeface="Montserrat"/>
              <a:ea typeface="Montserrat"/>
              <a:cs typeface="Montserrat"/>
              <a:sym typeface="Montserrat"/>
            </a:endParaRPr>
          </a:p>
        </p:txBody>
      </p:sp>
      <p:cxnSp>
        <p:nvCxnSpPr>
          <p:cNvPr id="434" name="Google Shape;434;p37"/>
          <p:cNvCxnSpPr/>
          <p:nvPr/>
        </p:nvCxnSpPr>
        <p:spPr>
          <a:xfrm rot="10800000">
            <a:off x="1309386" y="2626400"/>
            <a:ext cx="1172100" cy="0"/>
          </a:xfrm>
          <a:prstGeom prst="straightConnector1">
            <a:avLst/>
          </a:prstGeom>
          <a:noFill/>
          <a:ln cap="flat" cmpd="sng" w="9525">
            <a:solidFill>
              <a:schemeClr val="dk2"/>
            </a:solidFill>
            <a:prstDash val="solid"/>
            <a:round/>
            <a:headEnd len="med" w="med" type="none"/>
            <a:tailEnd len="med" w="med" type="triangle"/>
          </a:ln>
        </p:spPr>
      </p:cxnSp>
      <p:sp>
        <p:nvSpPr>
          <p:cNvPr id="435" name="Google Shape;435;p37"/>
          <p:cNvSpPr txBox="1"/>
          <p:nvPr/>
        </p:nvSpPr>
        <p:spPr>
          <a:xfrm>
            <a:off x="1435925" y="2398727"/>
            <a:ext cx="1020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To redirect URL</a:t>
            </a:r>
            <a:endParaRPr sz="800">
              <a:latin typeface="Montserrat"/>
              <a:ea typeface="Montserrat"/>
              <a:cs typeface="Montserrat"/>
              <a:sym typeface="Montserrat"/>
            </a:endParaRPr>
          </a:p>
        </p:txBody>
      </p:sp>
      <p:sp>
        <p:nvSpPr>
          <p:cNvPr id="436" name="Google Shape;436;p37"/>
          <p:cNvSpPr txBox="1"/>
          <p:nvPr/>
        </p:nvSpPr>
        <p:spPr>
          <a:xfrm>
            <a:off x="862250" y="3159175"/>
            <a:ext cx="25719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Montserrat"/>
              <a:buChar char="-"/>
            </a:pPr>
            <a:r>
              <a:rPr lang="en-GB">
                <a:latin typeface="Montserrat"/>
                <a:ea typeface="Montserrat"/>
                <a:cs typeface="Montserrat"/>
                <a:sym typeface="Montserrat"/>
              </a:rPr>
              <a:t>Customization possible but limited</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GB">
                <a:latin typeface="Montserrat"/>
                <a:ea typeface="Montserrat"/>
                <a:cs typeface="Montserrat"/>
                <a:sym typeface="Montserrat"/>
              </a:rPr>
              <a:t>More secure because Keycloak handles it</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GB">
                <a:latin typeface="Montserrat"/>
                <a:ea typeface="Montserrat"/>
                <a:cs typeface="Montserrat"/>
                <a:sym typeface="Montserrat"/>
              </a:rPr>
              <a:t>No development and maintenance effort</a:t>
            </a:r>
            <a:endParaRPr>
              <a:latin typeface="Montserrat"/>
              <a:ea typeface="Montserrat"/>
              <a:cs typeface="Montserrat"/>
              <a:sym typeface="Montserrat"/>
            </a:endParaRPr>
          </a:p>
        </p:txBody>
      </p:sp>
      <p:sp>
        <p:nvSpPr>
          <p:cNvPr id="437" name="Google Shape;437;p37"/>
          <p:cNvSpPr txBox="1"/>
          <p:nvPr/>
        </p:nvSpPr>
        <p:spPr>
          <a:xfrm>
            <a:off x="870755" y="389150"/>
            <a:ext cx="876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1155CC"/>
                </a:solidFill>
                <a:latin typeface="Montserrat"/>
                <a:ea typeface="Montserrat"/>
                <a:cs typeface="Montserrat"/>
                <a:sym typeface="Montserrat"/>
              </a:rPr>
              <a:t>erp.bigco.in</a:t>
            </a:r>
            <a:endParaRPr sz="900">
              <a:solidFill>
                <a:srgbClr val="1155CC"/>
              </a:solidFill>
              <a:latin typeface="Montserrat"/>
              <a:ea typeface="Montserrat"/>
              <a:cs typeface="Montserrat"/>
              <a:sym typeface="Montserrat"/>
            </a:endParaRPr>
          </a:p>
        </p:txBody>
      </p:sp>
      <p:sp>
        <p:nvSpPr>
          <p:cNvPr id="438" name="Google Shape;438;p37"/>
          <p:cNvSpPr txBox="1"/>
          <p:nvPr/>
        </p:nvSpPr>
        <p:spPr>
          <a:xfrm>
            <a:off x="1993755" y="389150"/>
            <a:ext cx="953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1155CC"/>
                </a:solidFill>
                <a:latin typeface="Montserrat"/>
                <a:ea typeface="Montserrat"/>
                <a:cs typeface="Montserrat"/>
                <a:sym typeface="Montserrat"/>
              </a:rPr>
              <a:t>auth.bigco.in</a:t>
            </a:r>
            <a:endParaRPr sz="9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8"/>
          <p:cNvSpPr txBox="1"/>
          <p:nvPr>
            <p:ph type="title"/>
          </p:nvPr>
        </p:nvSpPr>
        <p:spPr>
          <a:xfrm>
            <a:off x="311700" y="-88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Montserrat"/>
                <a:ea typeface="Montserrat"/>
                <a:cs typeface="Montserrat"/>
                <a:sym typeface="Montserrat"/>
              </a:rPr>
              <a:t>SSO</a:t>
            </a:r>
            <a:endParaRPr>
              <a:latin typeface="Montserrat"/>
              <a:ea typeface="Montserrat"/>
              <a:cs typeface="Montserrat"/>
              <a:sym typeface="Montserrat"/>
            </a:endParaRPr>
          </a:p>
        </p:txBody>
      </p:sp>
      <p:pic>
        <p:nvPicPr>
          <p:cNvPr id="444" name="Google Shape;444;p38"/>
          <p:cNvPicPr preferRelativeResize="0"/>
          <p:nvPr/>
        </p:nvPicPr>
        <p:blipFill>
          <a:blip r:embed="rId3">
            <a:alphaModFix/>
          </a:blip>
          <a:stretch>
            <a:fillRect/>
          </a:stretch>
        </p:blipFill>
        <p:spPr>
          <a:xfrm>
            <a:off x="5239593" y="3853325"/>
            <a:ext cx="187025" cy="187025"/>
          </a:xfrm>
          <a:prstGeom prst="rect">
            <a:avLst/>
          </a:prstGeom>
          <a:noFill/>
          <a:ln>
            <a:noFill/>
          </a:ln>
        </p:spPr>
      </p:pic>
      <p:sp>
        <p:nvSpPr>
          <p:cNvPr id="445" name="Google Shape;445;p38"/>
          <p:cNvSpPr txBox="1"/>
          <p:nvPr/>
        </p:nvSpPr>
        <p:spPr>
          <a:xfrm>
            <a:off x="5579150" y="3777488"/>
            <a:ext cx="914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Montserrat"/>
                <a:ea typeface="Montserrat"/>
                <a:cs typeface="Montserrat"/>
                <a:sym typeface="Montserrat"/>
              </a:rPr>
              <a:t>Session</a:t>
            </a:r>
            <a:endParaRPr sz="900">
              <a:latin typeface="Montserrat"/>
              <a:ea typeface="Montserrat"/>
              <a:cs typeface="Montserrat"/>
              <a:sym typeface="Montserrat"/>
            </a:endParaRPr>
          </a:p>
        </p:txBody>
      </p:sp>
      <p:sp>
        <p:nvSpPr>
          <p:cNvPr id="446" name="Google Shape;446;p38"/>
          <p:cNvSpPr/>
          <p:nvPr/>
        </p:nvSpPr>
        <p:spPr>
          <a:xfrm>
            <a:off x="2371500" y="546500"/>
            <a:ext cx="753900" cy="753900"/>
          </a:xfrm>
          <a:prstGeom prst="rect">
            <a:avLst/>
          </a:prstGeom>
          <a:solidFill>
            <a:srgbClr val="E6B8AF"/>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Montserrat"/>
                <a:ea typeface="Montserrat"/>
                <a:cs typeface="Montserrat"/>
                <a:sym typeface="Montserrat"/>
              </a:rPr>
              <a:t>Browser</a:t>
            </a:r>
            <a:endParaRPr sz="1000">
              <a:latin typeface="Montserrat"/>
              <a:ea typeface="Montserrat"/>
              <a:cs typeface="Montserrat"/>
              <a:sym typeface="Montserrat"/>
            </a:endParaRPr>
          </a:p>
        </p:txBody>
      </p:sp>
      <p:sp>
        <p:nvSpPr>
          <p:cNvPr id="447" name="Google Shape;447;p38"/>
          <p:cNvSpPr/>
          <p:nvPr/>
        </p:nvSpPr>
        <p:spPr>
          <a:xfrm>
            <a:off x="458650" y="1937225"/>
            <a:ext cx="753900" cy="753900"/>
          </a:xfrm>
          <a:prstGeom prst="rect">
            <a:avLst/>
          </a:prstGeom>
          <a:solidFill>
            <a:srgbClr val="FCE5CD"/>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1000">
                <a:latin typeface="Montserrat"/>
                <a:ea typeface="Montserrat"/>
                <a:cs typeface="Montserrat"/>
                <a:sym typeface="Montserrat"/>
              </a:rPr>
              <a:t>App 1 ERP</a:t>
            </a:r>
            <a:endParaRPr sz="1000">
              <a:latin typeface="Montserrat"/>
              <a:ea typeface="Montserrat"/>
              <a:cs typeface="Montserrat"/>
              <a:sym typeface="Montserrat"/>
            </a:endParaRPr>
          </a:p>
        </p:txBody>
      </p:sp>
      <p:sp>
        <p:nvSpPr>
          <p:cNvPr id="448" name="Google Shape;448;p38"/>
          <p:cNvSpPr/>
          <p:nvPr/>
        </p:nvSpPr>
        <p:spPr>
          <a:xfrm>
            <a:off x="4331488" y="1937225"/>
            <a:ext cx="753900" cy="753900"/>
          </a:xfrm>
          <a:prstGeom prst="rect">
            <a:avLst/>
          </a:prstGeom>
          <a:solidFill>
            <a:srgbClr val="FCE5CD"/>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1000">
                <a:latin typeface="Montserrat"/>
                <a:ea typeface="Montserrat"/>
                <a:cs typeface="Montserrat"/>
                <a:sym typeface="Montserrat"/>
              </a:rPr>
              <a:t>App 2 Intranet</a:t>
            </a:r>
            <a:endParaRPr sz="1000">
              <a:latin typeface="Montserrat"/>
              <a:ea typeface="Montserrat"/>
              <a:cs typeface="Montserrat"/>
              <a:sym typeface="Montserrat"/>
            </a:endParaRPr>
          </a:p>
        </p:txBody>
      </p:sp>
      <p:sp>
        <p:nvSpPr>
          <p:cNvPr id="449" name="Google Shape;449;p38"/>
          <p:cNvSpPr/>
          <p:nvPr/>
        </p:nvSpPr>
        <p:spPr>
          <a:xfrm>
            <a:off x="2412500" y="1937225"/>
            <a:ext cx="753900" cy="753900"/>
          </a:xfrm>
          <a:prstGeom prst="rect">
            <a:avLst/>
          </a:prstGeom>
          <a:solidFill>
            <a:srgbClr val="C9DAF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latin typeface="Montserrat"/>
                <a:ea typeface="Montserrat"/>
                <a:cs typeface="Montserrat"/>
                <a:sym typeface="Montserrat"/>
              </a:rPr>
              <a:t>Keycloak</a:t>
            </a:r>
            <a:endParaRPr sz="1000">
              <a:latin typeface="Montserrat"/>
              <a:ea typeface="Montserrat"/>
              <a:cs typeface="Montserrat"/>
              <a:sym typeface="Montserrat"/>
            </a:endParaRPr>
          </a:p>
        </p:txBody>
      </p:sp>
      <p:cxnSp>
        <p:nvCxnSpPr>
          <p:cNvPr id="450" name="Google Shape;450;p38"/>
          <p:cNvCxnSpPr>
            <a:stCxn id="446" idx="1"/>
            <a:endCxn id="447" idx="0"/>
          </p:cNvCxnSpPr>
          <p:nvPr/>
        </p:nvCxnSpPr>
        <p:spPr>
          <a:xfrm flipH="1">
            <a:off x="835500" y="923450"/>
            <a:ext cx="1536000" cy="1013700"/>
          </a:xfrm>
          <a:prstGeom prst="bentConnector2">
            <a:avLst/>
          </a:prstGeom>
          <a:noFill/>
          <a:ln cap="flat" cmpd="sng" w="9525">
            <a:solidFill>
              <a:schemeClr val="dk2"/>
            </a:solidFill>
            <a:prstDash val="solid"/>
            <a:round/>
            <a:headEnd len="med" w="med" type="none"/>
            <a:tailEnd len="med" w="med" type="triangle"/>
          </a:ln>
        </p:spPr>
      </p:cxnSp>
      <p:cxnSp>
        <p:nvCxnSpPr>
          <p:cNvPr id="451" name="Google Shape;451;p38"/>
          <p:cNvCxnSpPr/>
          <p:nvPr/>
        </p:nvCxnSpPr>
        <p:spPr>
          <a:xfrm rot="10800000">
            <a:off x="1232875" y="2293850"/>
            <a:ext cx="1162200" cy="0"/>
          </a:xfrm>
          <a:prstGeom prst="straightConnector1">
            <a:avLst/>
          </a:prstGeom>
          <a:noFill/>
          <a:ln cap="flat" cmpd="sng" w="9525">
            <a:solidFill>
              <a:schemeClr val="dk2"/>
            </a:solidFill>
            <a:prstDash val="solid"/>
            <a:round/>
            <a:headEnd len="med" w="med" type="none"/>
            <a:tailEnd len="med" w="med" type="triangle"/>
          </a:ln>
        </p:spPr>
      </p:cxnSp>
      <p:cxnSp>
        <p:nvCxnSpPr>
          <p:cNvPr id="452" name="Google Shape;452;p38"/>
          <p:cNvCxnSpPr/>
          <p:nvPr/>
        </p:nvCxnSpPr>
        <p:spPr>
          <a:xfrm>
            <a:off x="3140938" y="690125"/>
            <a:ext cx="1798500" cy="1257300"/>
          </a:xfrm>
          <a:prstGeom prst="bentConnector3">
            <a:avLst>
              <a:gd fmla="val 100430" name="adj1"/>
            </a:avLst>
          </a:prstGeom>
          <a:noFill/>
          <a:ln cap="flat" cmpd="sng" w="9525">
            <a:solidFill>
              <a:schemeClr val="dk2"/>
            </a:solidFill>
            <a:prstDash val="solid"/>
            <a:round/>
            <a:headEnd len="med" w="med" type="none"/>
            <a:tailEnd len="med" w="med" type="triangle"/>
          </a:ln>
        </p:spPr>
      </p:cxnSp>
      <p:cxnSp>
        <p:nvCxnSpPr>
          <p:cNvPr id="453" name="Google Shape;453;p38"/>
          <p:cNvCxnSpPr/>
          <p:nvPr/>
        </p:nvCxnSpPr>
        <p:spPr>
          <a:xfrm>
            <a:off x="3182664" y="2309555"/>
            <a:ext cx="1162200" cy="0"/>
          </a:xfrm>
          <a:prstGeom prst="straightConnector1">
            <a:avLst/>
          </a:prstGeom>
          <a:noFill/>
          <a:ln cap="flat" cmpd="sng" w="9525">
            <a:solidFill>
              <a:schemeClr val="dk2"/>
            </a:solidFill>
            <a:prstDash val="solid"/>
            <a:round/>
            <a:headEnd len="med" w="med" type="none"/>
            <a:tailEnd len="med" w="med" type="triangle"/>
          </a:ln>
        </p:spPr>
      </p:cxnSp>
      <p:sp>
        <p:nvSpPr>
          <p:cNvPr id="454" name="Google Shape;454;p38"/>
          <p:cNvSpPr txBox="1"/>
          <p:nvPr/>
        </p:nvSpPr>
        <p:spPr>
          <a:xfrm>
            <a:off x="1322411" y="603775"/>
            <a:ext cx="59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highlight>
                  <a:schemeClr val="dk2"/>
                </a:highlight>
                <a:latin typeface="Courier New"/>
                <a:ea typeface="Courier New"/>
                <a:cs typeface="Courier New"/>
                <a:sym typeface="Courier New"/>
              </a:rPr>
              <a:t> </a:t>
            </a:r>
            <a:r>
              <a:rPr lang="en-GB">
                <a:solidFill>
                  <a:schemeClr val="lt1"/>
                </a:solidFill>
                <a:highlight>
                  <a:schemeClr val="dk2"/>
                </a:highlight>
                <a:latin typeface="Courier New"/>
                <a:ea typeface="Courier New"/>
                <a:cs typeface="Courier New"/>
                <a:sym typeface="Courier New"/>
              </a:rPr>
              <a:t>1</a:t>
            </a:r>
            <a:endParaRPr>
              <a:solidFill>
                <a:schemeClr val="lt1"/>
              </a:solidFill>
              <a:highlight>
                <a:schemeClr val="dk2"/>
              </a:highlight>
              <a:latin typeface="Courier New"/>
              <a:ea typeface="Courier New"/>
              <a:cs typeface="Courier New"/>
              <a:sym typeface="Courier New"/>
            </a:endParaRPr>
          </a:p>
        </p:txBody>
      </p:sp>
      <p:sp>
        <p:nvSpPr>
          <p:cNvPr id="455" name="Google Shape;455;p38"/>
          <p:cNvSpPr txBox="1"/>
          <p:nvPr/>
        </p:nvSpPr>
        <p:spPr>
          <a:xfrm>
            <a:off x="6077975" y="863800"/>
            <a:ext cx="30783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Montserrat"/>
              <a:buAutoNum type="arabicPeriod"/>
            </a:pPr>
            <a:r>
              <a:rPr lang="en-GB">
                <a:latin typeface="Montserrat"/>
                <a:ea typeface="Montserrat"/>
                <a:cs typeface="Montserrat"/>
                <a:sym typeface="Montserrat"/>
              </a:rPr>
              <a:t>User logs into ERP</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GB">
                <a:latin typeface="Montserrat"/>
                <a:ea typeface="Montserrat"/>
                <a:cs typeface="Montserrat"/>
                <a:sym typeface="Montserrat"/>
              </a:rPr>
              <a:t>Keycloak creates a session and sends a cookie</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GB">
                <a:latin typeface="Montserrat"/>
                <a:ea typeface="Montserrat"/>
                <a:cs typeface="Montserrat"/>
                <a:sym typeface="Montserrat"/>
              </a:rPr>
              <a:t>Browser redirects to ERP </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GB">
                <a:latin typeface="Montserrat"/>
                <a:ea typeface="Montserrat"/>
                <a:cs typeface="Montserrat"/>
                <a:sym typeface="Montserrat"/>
              </a:rPr>
              <a:t>User opens Intranet </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GB">
                <a:latin typeface="Montserrat"/>
                <a:ea typeface="Montserrat"/>
                <a:cs typeface="Montserrat"/>
                <a:sym typeface="Montserrat"/>
              </a:rPr>
              <a:t>Intranet redirects the browser to</a:t>
            </a:r>
            <a:r>
              <a:rPr lang="en-GB">
                <a:latin typeface="Montserrat"/>
                <a:ea typeface="Montserrat"/>
                <a:cs typeface="Montserrat"/>
                <a:sym typeface="Montserrat"/>
              </a:rPr>
              <a:t> Keycloak</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GB">
                <a:latin typeface="Montserrat"/>
                <a:ea typeface="Montserrat"/>
                <a:cs typeface="Montserrat"/>
                <a:sym typeface="Montserrat"/>
              </a:rPr>
              <a:t>Browser sends the cookie with the request to Keycloak</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GB">
                <a:latin typeface="Montserrat"/>
                <a:ea typeface="Montserrat"/>
                <a:cs typeface="Montserrat"/>
                <a:sym typeface="Montserrat"/>
              </a:rPr>
              <a:t>Keycloak checks if the session is valid</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GB">
                <a:latin typeface="Montserrat"/>
                <a:ea typeface="Montserrat"/>
                <a:cs typeface="Montserrat"/>
                <a:sym typeface="Montserrat"/>
              </a:rPr>
              <a:t>Redirects the user to Intranet </a:t>
            </a:r>
            <a:endParaRPr>
              <a:latin typeface="Montserrat"/>
              <a:ea typeface="Montserrat"/>
              <a:cs typeface="Montserrat"/>
              <a:sym typeface="Montserrat"/>
            </a:endParaRPr>
          </a:p>
        </p:txBody>
      </p:sp>
      <p:cxnSp>
        <p:nvCxnSpPr>
          <p:cNvPr id="456" name="Google Shape;456;p38"/>
          <p:cNvCxnSpPr/>
          <p:nvPr/>
        </p:nvCxnSpPr>
        <p:spPr>
          <a:xfrm rot="10800000">
            <a:off x="2599225" y="1358500"/>
            <a:ext cx="0" cy="581100"/>
          </a:xfrm>
          <a:prstGeom prst="straightConnector1">
            <a:avLst/>
          </a:prstGeom>
          <a:noFill/>
          <a:ln cap="flat" cmpd="sng" w="9525">
            <a:solidFill>
              <a:schemeClr val="dk2"/>
            </a:solidFill>
            <a:prstDash val="solid"/>
            <a:round/>
            <a:headEnd len="med" w="med" type="none"/>
            <a:tailEnd len="med" w="med" type="triangle"/>
          </a:ln>
        </p:spPr>
      </p:cxnSp>
      <p:cxnSp>
        <p:nvCxnSpPr>
          <p:cNvPr id="457" name="Google Shape;457;p38"/>
          <p:cNvCxnSpPr/>
          <p:nvPr/>
        </p:nvCxnSpPr>
        <p:spPr>
          <a:xfrm>
            <a:off x="2980225" y="1358500"/>
            <a:ext cx="0" cy="581100"/>
          </a:xfrm>
          <a:prstGeom prst="straightConnector1">
            <a:avLst/>
          </a:prstGeom>
          <a:noFill/>
          <a:ln cap="flat" cmpd="sng" w="9525">
            <a:solidFill>
              <a:schemeClr val="dk2"/>
            </a:solidFill>
            <a:prstDash val="solid"/>
            <a:round/>
            <a:headEnd len="med" w="med" type="none"/>
            <a:tailEnd len="med" w="med" type="triangle"/>
          </a:ln>
        </p:spPr>
      </p:cxnSp>
      <p:sp>
        <p:nvSpPr>
          <p:cNvPr id="458" name="Google Shape;458;p38"/>
          <p:cNvSpPr txBox="1"/>
          <p:nvPr/>
        </p:nvSpPr>
        <p:spPr>
          <a:xfrm>
            <a:off x="2239167" y="1518175"/>
            <a:ext cx="43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a:solidFill>
                  <a:schemeClr val="lt1"/>
                </a:solidFill>
                <a:highlight>
                  <a:schemeClr val="dk2"/>
                </a:highlight>
                <a:latin typeface="Courier New"/>
                <a:ea typeface="Courier New"/>
                <a:cs typeface="Courier New"/>
                <a:sym typeface="Courier New"/>
              </a:rPr>
              <a:t> 2</a:t>
            </a:r>
            <a:endParaRPr>
              <a:solidFill>
                <a:schemeClr val="lt1"/>
              </a:solidFill>
              <a:highlight>
                <a:schemeClr val="dk2"/>
              </a:highlight>
              <a:latin typeface="Courier New"/>
              <a:ea typeface="Courier New"/>
              <a:cs typeface="Courier New"/>
              <a:sym typeface="Courier New"/>
            </a:endParaRPr>
          </a:p>
        </p:txBody>
      </p:sp>
      <p:sp>
        <p:nvSpPr>
          <p:cNvPr id="459" name="Google Shape;459;p38"/>
          <p:cNvSpPr txBox="1"/>
          <p:nvPr/>
        </p:nvSpPr>
        <p:spPr>
          <a:xfrm>
            <a:off x="1348325" y="1975375"/>
            <a:ext cx="43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a:solidFill>
                  <a:schemeClr val="lt1"/>
                </a:solidFill>
                <a:highlight>
                  <a:schemeClr val="dk2"/>
                </a:highlight>
                <a:latin typeface="Courier New"/>
                <a:ea typeface="Courier New"/>
                <a:cs typeface="Courier New"/>
                <a:sym typeface="Courier New"/>
              </a:rPr>
              <a:t> 3</a:t>
            </a:r>
            <a:endParaRPr>
              <a:solidFill>
                <a:schemeClr val="lt1"/>
              </a:solidFill>
              <a:highlight>
                <a:schemeClr val="dk2"/>
              </a:highlight>
              <a:latin typeface="Courier New"/>
              <a:ea typeface="Courier New"/>
              <a:cs typeface="Courier New"/>
              <a:sym typeface="Courier New"/>
            </a:endParaRPr>
          </a:p>
        </p:txBody>
      </p:sp>
      <p:pic>
        <p:nvPicPr>
          <p:cNvPr id="460" name="Google Shape;460;p38"/>
          <p:cNvPicPr preferRelativeResize="0"/>
          <p:nvPr/>
        </p:nvPicPr>
        <p:blipFill>
          <a:blip r:embed="rId4">
            <a:alphaModFix/>
          </a:blip>
          <a:stretch>
            <a:fillRect/>
          </a:stretch>
        </p:blipFill>
        <p:spPr>
          <a:xfrm>
            <a:off x="2358264" y="1356291"/>
            <a:ext cx="187024" cy="187025"/>
          </a:xfrm>
          <a:prstGeom prst="rect">
            <a:avLst/>
          </a:prstGeom>
          <a:noFill/>
          <a:ln>
            <a:noFill/>
          </a:ln>
        </p:spPr>
      </p:pic>
      <p:sp>
        <p:nvSpPr>
          <p:cNvPr id="461" name="Google Shape;461;p38"/>
          <p:cNvSpPr txBox="1"/>
          <p:nvPr/>
        </p:nvSpPr>
        <p:spPr>
          <a:xfrm>
            <a:off x="3615594" y="375175"/>
            <a:ext cx="59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highlight>
                  <a:schemeClr val="dk2"/>
                </a:highlight>
                <a:latin typeface="Courier New"/>
                <a:ea typeface="Courier New"/>
                <a:cs typeface="Courier New"/>
                <a:sym typeface="Courier New"/>
              </a:rPr>
              <a:t> 4</a:t>
            </a:r>
            <a:endParaRPr>
              <a:latin typeface="Montserrat"/>
              <a:ea typeface="Montserrat"/>
              <a:cs typeface="Montserrat"/>
              <a:sym typeface="Montserrat"/>
            </a:endParaRPr>
          </a:p>
        </p:txBody>
      </p:sp>
      <p:sp>
        <p:nvSpPr>
          <p:cNvPr id="462" name="Google Shape;462;p38"/>
          <p:cNvSpPr txBox="1"/>
          <p:nvPr/>
        </p:nvSpPr>
        <p:spPr>
          <a:xfrm>
            <a:off x="3634325" y="832375"/>
            <a:ext cx="43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a:solidFill>
                  <a:schemeClr val="lt1"/>
                </a:solidFill>
                <a:highlight>
                  <a:schemeClr val="dk2"/>
                </a:highlight>
                <a:latin typeface="Courier New"/>
                <a:ea typeface="Courier New"/>
                <a:cs typeface="Courier New"/>
                <a:sym typeface="Courier New"/>
              </a:rPr>
              <a:t> 5</a:t>
            </a:r>
            <a:endParaRPr>
              <a:latin typeface="Montserrat"/>
              <a:ea typeface="Montserrat"/>
              <a:cs typeface="Montserrat"/>
              <a:sym typeface="Montserrat"/>
            </a:endParaRPr>
          </a:p>
        </p:txBody>
      </p:sp>
      <p:cxnSp>
        <p:nvCxnSpPr>
          <p:cNvPr id="463" name="Google Shape;463;p38"/>
          <p:cNvCxnSpPr/>
          <p:nvPr/>
        </p:nvCxnSpPr>
        <p:spPr>
          <a:xfrm>
            <a:off x="3133225" y="1146500"/>
            <a:ext cx="1327200" cy="0"/>
          </a:xfrm>
          <a:prstGeom prst="straightConnector1">
            <a:avLst/>
          </a:prstGeom>
          <a:noFill/>
          <a:ln cap="flat" cmpd="sng" w="9525">
            <a:solidFill>
              <a:schemeClr val="dk2"/>
            </a:solidFill>
            <a:prstDash val="solid"/>
            <a:round/>
            <a:headEnd len="med" w="med" type="triangle"/>
            <a:tailEnd len="med" w="med" type="none"/>
          </a:ln>
        </p:spPr>
      </p:cxnSp>
      <p:cxnSp>
        <p:nvCxnSpPr>
          <p:cNvPr id="464" name="Google Shape;464;p38"/>
          <p:cNvCxnSpPr/>
          <p:nvPr/>
        </p:nvCxnSpPr>
        <p:spPr>
          <a:xfrm rot="10800000">
            <a:off x="4460325" y="1154200"/>
            <a:ext cx="0" cy="785400"/>
          </a:xfrm>
          <a:prstGeom prst="straightConnector1">
            <a:avLst/>
          </a:prstGeom>
          <a:noFill/>
          <a:ln cap="flat" cmpd="sng" w="9525">
            <a:solidFill>
              <a:schemeClr val="dk2"/>
            </a:solidFill>
            <a:prstDash val="solid"/>
            <a:round/>
            <a:headEnd len="med" w="med" type="none"/>
            <a:tailEnd len="med" w="med" type="none"/>
          </a:ln>
        </p:spPr>
      </p:cxnSp>
      <p:sp>
        <p:nvSpPr>
          <p:cNvPr id="465" name="Google Shape;465;p38"/>
          <p:cNvSpPr txBox="1"/>
          <p:nvPr/>
        </p:nvSpPr>
        <p:spPr>
          <a:xfrm>
            <a:off x="2948525" y="1513812"/>
            <a:ext cx="506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a:solidFill>
                  <a:schemeClr val="lt1"/>
                </a:solidFill>
                <a:highlight>
                  <a:schemeClr val="dk2"/>
                </a:highlight>
                <a:latin typeface="Courier New"/>
                <a:ea typeface="Courier New"/>
                <a:cs typeface="Courier New"/>
                <a:sym typeface="Courier New"/>
              </a:rPr>
              <a:t> 6</a:t>
            </a:r>
            <a:endParaRPr>
              <a:latin typeface="Montserrat"/>
              <a:ea typeface="Montserrat"/>
              <a:cs typeface="Montserrat"/>
              <a:sym typeface="Montserrat"/>
            </a:endParaRPr>
          </a:p>
        </p:txBody>
      </p:sp>
      <p:sp>
        <p:nvSpPr>
          <p:cNvPr id="466" name="Google Shape;466;p38"/>
          <p:cNvSpPr txBox="1"/>
          <p:nvPr/>
        </p:nvSpPr>
        <p:spPr>
          <a:xfrm>
            <a:off x="3253325" y="1983565"/>
            <a:ext cx="43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a:solidFill>
                  <a:schemeClr val="lt1"/>
                </a:solidFill>
                <a:highlight>
                  <a:schemeClr val="dk2"/>
                </a:highlight>
                <a:latin typeface="Courier New"/>
                <a:ea typeface="Courier New"/>
                <a:cs typeface="Courier New"/>
                <a:sym typeface="Courier New"/>
              </a:rPr>
              <a:t> 8</a:t>
            </a:r>
            <a:endParaRPr>
              <a:solidFill>
                <a:schemeClr val="lt1"/>
              </a:solidFill>
              <a:highlight>
                <a:schemeClr val="dk2"/>
              </a:highlight>
              <a:latin typeface="Courier New"/>
              <a:ea typeface="Courier New"/>
              <a:cs typeface="Courier New"/>
              <a:sym typeface="Courier New"/>
            </a:endParaRPr>
          </a:p>
        </p:txBody>
      </p:sp>
      <p:pic>
        <p:nvPicPr>
          <p:cNvPr id="467" name="Google Shape;467;p38"/>
          <p:cNvPicPr preferRelativeResize="0"/>
          <p:nvPr/>
        </p:nvPicPr>
        <p:blipFill>
          <a:blip r:embed="rId3">
            <a:alphaModFix/>
          </a:blip>
          <a:stretch>
            <a:fillRect/>
          </a:stretch>
        </p:blipFill>
        <p:spPr>
          <a:xfrm>
            <a:off x="2953593" y="2481725"/>
            <a:ext cx="187024" cy="187024"/>
          </a:xfrm>
          <a:prstGeom prst="rect">
            <a:avLst/>
          </a:prstGeom>
          <a:noFill/>
          <a:ln>
            <a:noFill/>
          </a:ln>
        </p:spPr>
      </p:pic>
      <p:pic>
        <p:nvPicPr>
          <p:cNvPr id="468" name="Google Shape;468;p38"/>
          <p:cNvPicPr preferRelativeResize="0"/>
          <p:nvPr/>
        </p:nvPicPr>
        <p:blipFill>
          <a:blip r:embed="rId4">
            <a:alphaModFix/>
          </a:blip>
          <a:stretch>
            <a:fillRect/>
          </a:stretch>
        </p:blipFill>
        <p:spPr>
          <a:xfrm>
            <a:off x="5253864" y="4251891"/>
            <a:ext cx="187025" cy="187025"/>
          </a:xfrm>
          <a:prstGeom prst="rect">
            <a:avLst/>
          </a:prstGeom>
          <a:noFill/>
          <a:ln>
            <a:noFill/>
          </a:ln>
        </p:spPr>
      </p:pic>
      <p:sp>
        <p:nvSpPr>
          <p:cNvPr id="469" name="Google Shape;469;p38"/>
          <p:cNvSpPr txBox="1"/>
          <p:nvPr/>
        </p:nvSpPr>
        <p:spPr>
          <a:xfrm>
            <a:off x="5579150" y="4186100"/>
            <a:ext cx="102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Montserrat"/>
                <a:ea typeface="Montserrat"/>
                <a:cs typeface="Montserrat"/>
                <a:sym typeface="Montserrat"/>
              </a:rPr>
              <a:t>Cookie</a:t>
            </a:r>
            <a:endParaRPr sz="900">
              <a:latin typeface="Montserrat"/>
              <a:ea typeface="Montserrat"/>
              <a:cs typeface="Montserrat"/>
              <a:sym typeface="Montserrat"/>
            </a:endParaRPr>
          </a:p>
        </p:txBody>
      </p:sp>
      <p:sp>
        <p:nvSpPr>
          <p:cNvPr id="470" name="Google Shape;470;p38"/>
          <p:cNvSpPr txBox="1"/>
          <p:nvPr/>
        </p:nvSpPr>
        <p:spPr>
          <a:xfrm>
            <a:off x="410735" y="2598950"/>
            <a:ext cx="876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900">
                <a:solidFill>
                  <a:srgbClr val="1155CC"/>
                </a:solidFill>
                <a:latin typeface="Montserrat"/>
                <a:ea typeface="Montserrat"/>
                <a:cs typeface="Montserrat"/>
                <a:sym typeface="Montserrat"/>
              </a:rPr>
              <a:t>erp.bigco.in</a:t>
            </a:r>
            <a:endParaRPr sz="900">
              <a:solidFill>
                <a:srgbClr val="1155CC"/>
              </a:solidFill>
              <a:latin typeface="Montserrat"/>
              <a:ea typeface="Montserrat"/>
              <a:cs typeface="Montserrat"/>
              <a:sym typeface="Montserrat"/>
            </a:endParaRPr>
          </a:p>
        </p:txBody>
      </p:sp>
      <p:sp>
        <p:nvSpPr>
          <p:cNvPr id="471" name="Google Shape;471;p38"/>
          <p:cNvSpPr txBox="1"/>
          <p:nvPr/>
        </p:nvSpPr>
        <p:spPr>
          <a:xfrm>
            <a:off x="1717682" y="2598950"/>
            <a:ext cx="1022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900">
                <a:solidFill>
                  <a:srgbClr val="1155CC"/>
                </a:solidFill>
                <a:latin typeface="Montserrat"/>
                <a:ea typeface="Montserrat"/>
                <a:cs typeface="Montserrat"/>
                <a:sym typeface="Montserrat"/>
              </a:rPr>
              <a:t>auth</a:t>
            </a:r>
            <a:r>
              <a:rPr lang="en-GB" sz="900">
                <a:solidFill>
                  <a:srgbClr val="1155CC"/>
                </a:solidFill>
                <a:latin typeface="Montserrat"/>
                <a:ea typeface="Montserrat"/>
                <a:cs typeface="Montserrat"/>
                <a:sym typeface="Montserrat"/>
              </a:rPr>
              <a:t>.bigco.in</a:t>
            </a:r>
            <a:endParaRPr sz="900">
              <a:solidFill>
                <a:srgbClr val="1155CC"/>
              </a:solidFill>
              <a:latin typeface="Montserrat"/>
              <a:ea typeface="Montserrat"/>
              <a:cs typeface="Montserrat"/>
              <a:sym typeface="Montserrat"/>
            </a:endParaRPr>
          </a:p>
        </p:txBody>
      </p:sp>
      <p:sp>
        <p:nvSpPr>
          <p:cNvPr id="472" name="Google Shape;472;p38"/>
          <p:cNvSpPr txBox="1"/>
          <p:nvPr/>
        </p:nvSpPr>
        <p:spPr>
          <a:xfrm>
            <a:off x="4166092" y="2598950"/>
            <a:ext cx="1162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900">
                <a:solidFill>
                  <a:srgbClr val="1155CC"/>
                </a:solidFill>
                <a:latin typeface="Montserrat"/>
                <a:ea typeface="Montserrat"/>
                <a:cs typeface="Montserrat"/>
                <a:sym typeface="Montserrat"/>
              </a:rPr>
              <a:t>intranet</a:t>
            </a:r>
            <a:r>
              <a:rPr lang="en-GB" sz="900">
                <a:solidFill>
                  <a:srgbClr val="1155CC"/>
                </a:solidFill>
                <a:latin typeface="Montserrat"/>
                <a:ea typeface="Montserrat"/>
                <a:cs typeface="Montserrat"/>
                <a:sym typeface="Montserrat"/>
              </a:rPr>
              <a:t>.bigco.in</a:t>
            </a:r>
            <a:endParaRPr sz="900">
              <a:solidFill>
                <a:srgbClr val="1155CC"/>
              </a:solidFill>
              <a:latin typeface="Montserrat"/>
              <a:ea typeface="Montserrat"/>
              <a:cs typeface="Montserrat"/>
              <a:sym typeface="Montserrat"/>
            </a:endParaRPr>
          </a:p>
        </p:txBody>
      </p:sp>
      <p:cxnSp>
        <p:nvCxnSpPr>
          <p:cNvPr id="473" name="Google Shape;473;p38"/>
          <p:cNvCxnSpPr/>
          <p:nvPr/>
        </p:nvCxnSpPr>
        <p:spPr>
          <a:xfrm>
            <a:off x="2575156" y="2689831"/>
            <a:ext cx="0" cy="394200"/>
          </a:xfrm>
          <a:prstGeom prst="straightConnector1">
            <a:avLst/>
          </a:prstGeom>
          <a:noFill/>
          <a:ln cap="flat" cmpd="sng" w="9525">
            <a:solidFill>
              <a:schemeClr val="dk2"/>
            </a:solidFill>
            <a:prstDash val="solid"/>
            <a:round/>
            <a:headEnd len="med" w="med" type="none"/>
            <a:tailEnd len="med" w="med" type="none"/>
          </a:ln>
        </p:spPr>
      </p:cxnSp>
      <p:cxnSp>
        <p:nvCxnSpPr>
          <p:cNvPr id="474" name="Google Shape;474;p38"/>
          <p:cNvCxnSpPr/>
          <p:nvPr/>
        </p:nvCxnSpPr>
        <p:spPr>
          <a:xfrm>
            <a:off x="2577575" y="3084056"/>
            <a:ext cx="465600" cy="0"/>
          </a:xfrm>
          <a:prstGeom prst="straightConnector1">
            <a:avLst/>
          </a:prstGeom>
          <a:noFill/>
          <a:ln cap="flat" cmpd="sng" w="9525">
            <a:solidFill>
              <a:schemeClr val="dk2"/>
            </a:solidFill>
            <a:prstDash val="solid"/>
            <a:round/>
            <a:headEnd len="med" w="med" type="none"/>
            <a:tailEnd len="med" w="med" type="none"/>
          </a:ln>
        </p:spPr>
      </p:cxnSp>
      <p:cxnSp>
        <p:nvCxnSpPr>
          <p:cNvPr id="475" name="Google Shape;475;p38"/>
          <p:cNvCxnSpPr/>
          <p:nvPr/>
        </p:nvCxnSpPr>
        <p:spPr>
          <a:xfrm rot="10800000">
            <a:off x="3035463" y="2702500"/>
            <a:ext cx="0" cy="381600"/>
          </a:xfrm>
          <a:prstGeom prst="straightConnector1">
            <a:avLst/>
          </a:prstGeom>
          <a:noFill/>
          <a:ln cap="flat" cmpd="sng" w="9525">
            <a:solidFill>
              <a:schemeClr val="dk2"/>
            </a:solidFill>
            <a:prstDash val="solid"/>
            <a:round/>
            <a:headEnd len="med" w="med" type="none"/>
            <a:tailEnd len="med" w="med" type="triangle"/>
          </a:ln>
        </p:spPr>
      </p:cxnSp>
      <p:sp>
        <p:nvSpPr>
          <p:cNvPr id="476" name="Google Shape;476;p38"/>
          <p:cNvSpPr txBox="1"/>
          <p:nvPr/>
        </p:nvSpPr>
        <p:spPr>
          <a:xfrm>
            <a:off x="2099400" y="3060500"/>
            <a:ext cx="1747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Check if the session is valid</a:t>
            </a:r>
            <a:endParaRPr sz="800">
              <a:latin typeface="Montserrat"/>
              <a:ea typeface="Montserrat"/>
              <a:cs typeface="Montserrat"/>
              <a:sym typeface="Montserrat"/>
            </a:endParaRPr>
          </a:p>
        </p:txBody>
      </p:sp>
      <p:sp>
        <p:nvSpPr>
          <p:cNvPr id="477" name="Google Shape;477;p38"/>
          <p:cNvSpPr txBox="1"/>
          <p:nvPr/>
        </p:nvSpPr>
        <p:spPr>
          <a:xfrm>
            <a:off x="2186525" y="2821765"/>
            <a:ext cx="43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a:solidFill>
                  <a:schemeClr val="lt1"/>
                </a:solidFill>
                <a:highlight>
                  <a:schemeClr val="dk2"/>
                </a:highlight>
                <a:latin typeface="Courier New"/>
                <a:ea typeface="Courier New"/>
                <a:cs typeface="Courier New"/>
                <a:sym typeface="Courier New"/>
              </a:rPr>
              <a:t> 7</a:t>
            </a:r>
            <a:endParaRPr>
              <a:solidFill>
                <a:schemeClr val="lt1"/>
              </a:solidFill>
              <a:highlight>
                <a:schemeClr val="dk2"/>
              </a:highlight>
              <a:latin typeface="Courier New"/>
              <a:ea typeface="Courier New"/>
              <a:cs typeface="Courier New"/>
              <a:sym typeface="Courier New"/>
            </a:endParaRPr>
          </a:p>
        </p:txBody>
      </p:sp>
      <p:pic>
        <p:nvPicPr>
          <p:cNvPr id="478" name="Google Shape;478;p38"/>
          <p:cNvPicPr preferRelativeResize="0"/>
          <p:nvPr/>
        </p:nvPicPr>
        <p:blipFill>
          <a:blip r:embed="rId4">
            <a:alphaModFix/>
          </a:blip>
          <a:stretch>
            <a:fillRect/>
          </a:stretch>
        </p:blipFill>
        <p:spPr>
          <a:xfrm>
            <a:off x="3021283" y="1348660"/>
            <a:ext cx="187024" cy="187025"/>
          </a:xfrm>
          <a:prstGeom prst="rect">
            <a:avLst/>
          </a:prstGeom>
          <a:noFill/>
          <a:ln>
            <a:noFill/>
          </a:ln>
        </p:spPr>
      </p:pic>
      <p:pic>
        <p:nvPicPr>
          <p:cNvPr id="479" name="Google Shape;479;p38"/>
          <p:cNvPicPr preferRelativeResize="0"/>
          <p:nvPr/>
        </p:nvPicPr>
        <p:blipFill rotWithShape="1">
          <a:blip r:embed="rId5">
            <a:alphaModFix/>
          </a:blip>
          <a:srcRect b="41125" l="26495" r="16757" t="45283"/>
          <a:stretch/>
        </p:blipFill>
        <p:spPr>
          <a:xfrm>
            <a:off x="76963" y="3753125"/>
            <a:ext cx="5054449" cy="69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9"/>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Montserrat"/>
                <a:ea typeface="Montserrat"/>
                <a:cs typeface="Montserrat"/>
                <a:sym typeface="Montserrat"/>
              </a:rPr>
              <a:t>Authorization </a:t>
            </a:r>
            <a:endParaRPr>
              <a:latin typeface="Montserrat"/>
              <a:ea typeface="Montserrat"/>
              <a:cs typeface="Montserrat"/>
              <a:sym typeface="Montserrat"/>
            </a:endParaRPr>
          </a:p>
        </p:txBody>
      </p:sp>
      <p:sp>
        <p:nvSpPr>
          <p:cNvPr id="485" name="Google Shape;485;p39"/>
          <p:cNvSpPr txBox="1"/>
          <p:nvPr>
            <p:ph idx="1" type="body"/>
          </p:nvPr>
        </p:nvSpPr>
        <p:spPr>
          <a:xfrm>
            <a:off x="311700" y="1807525"/>
            <a:ext cx="4732500" cy="30663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Font typeface="Montserrat"/>
              <a:buChar char="-"/>
            </a:pPr>
            <a:r>
              <a:rPr lang="en-GB">
                <a:latin typeface="Montserrat"/>
                <a:ea typeface="Montserrat"/>
                <a:cs typeface="Montserrat"/>
                <a:sym typeface="Montserrat"/>
              </a:rPr>
              <a:t>Fine Grained Access Control</a:t>
            </a:r>
            <a:endParaRPr>
              <a:latin typeface="Montserrat"/>
              <a:ea typeface="Montserrat"/>
              <a:cs typeface="Montserrat"/>
              <a:sym typeface="Montserrat"/>
            </a:endParaRPr>
          </a:p>
          <a:p>
            <a:pPr indent="-334327" lvl="0" marL="457200" rtl="0" algn="l">
              <a:spcBef>
                <a:spcPts val="0"/>
              </a:spcBef>
              <a:spcAft>
                <a:spcPts val="0"/>
              </a:spcAft>
              <a:buSzPct val="100000"/>
              <a:buFont typeface="Montserrat"/>
              <a:buChar char="-"/>
            </a:pPr>
            <a:r>
              <a:rPr b="1" lang="en-GB">
                <a:solidFill>
                  <a:srgbClr val="6AA84F"/>
                </a:solidFill>
                <a:latin typeface="Montserrat"/>
                <a:ea typeface="Montserrat"/>
                <a:cs typeface="Montserrat"/>
                <a:sym typeface="Montserrat"/>
              </a:rPr>
              <a:t>Resource</a:t>
            </a:r>
            <a:r>
              <a:rPr lang="en-GB">
                <a:latin typeface="Montserrat"/>
                <a:ea typeface="Montserrat"/>
                <a:cs typeface="Montserrat"/>
                <a:sym typeface="Montserrat"/>
              </a:rPr>
              <a:t>: Object</a:t>
            </a:r>
            <a:endParaRPr>
              <a:latin typeface="Montserrat"/>
              <a:ea typeface="Montserrat"/>
              <a:cs typeface="Montserrat"/>
              <a:sym typeface="Montserrat"/>
            </a:endParaRPr>
          </a:p>
          <a:p>
            <a:pPr indent="-310832" lvl="1" marL="914400" rtl="0" algn="l">
              <a:spcBef>
                <a:spcPts val="0"/>
              </a:spcBef>
              <a:spcAft>
                <a:spcPts val="0"/>
              </a:spcAft>
              <a:buSzPct val="100000"/>
              <a:buFont typeface="Montserrat"/>
              <a:buChar char="-"/>
            </a:pPr>
            <a:r>
              <a:rPr lang="en-GB">
                <a:latin typeface="Montserrat"/>
                <a:ea typeface="Montserrat"/>
                <a:cs typeface="Montserrat"/>
                <a:sym typeface="Montserrat"/>
              </a:rPr>
              <a:t>blog, user, voucher</a:t>
            </a:r>
            <a:endParaRPr>
              <a:latin typeface="Montserrat"/>
              <a:ea typeface="Montserrat"/>
              <a:cs typeface="Montserrat"/>
              <a:sym typeface="Montserrat"/>
            </a:endParaRPr>
          </a:p>
          <a:p>
            <a:pPr indent="-334327" lvl="0" marL="457200" rtl="0" algn="l">
              <a:spcBef>
                <a:spcPts val="0"/>
              </a:spcBef>
              <a:spcAft>
                <a:spcPts val="0"/>
              </a:spcAft>
              <a:buSzPct val="100000"/>
              <a:buFont typeface="Montserrat"/>
              <a:buChar char="-"/>
            </a:pPr>
            <a:r>
              <a:rPr b="1" lang="en-GB">
                <a:solidFill>
                  <a:srgbClr val="F1C232"/>
                </a:solidFill>
                <a:latin typeface="Montserrat"/>
                <a:ea typeface="Montserrat"/>
                <a:cs typeface="Montserrat"/>
                <a:sym typeface="Montserrat"/>
              </a:rPr>
              <a:t>Scope</a:t>
            </a:r>
            <a:r>
              <a:rPr lang="en-GB">
                <a:latin typeface="Montserrat"/>
                <a:ea typeface="Montserrat"/>
                <a:cs typeface="Montserrat"/>
                <a:sym typeface="Montserrat"/>
              </a:rPr>
              <a:t>: Action </a:t>
            </a:r>
            <a:endParaRPr>
              <a:latin typeface="Montserrat"/>
              <a:ea typeface="Montserrat"/>
              <a:cs typeface="Montserrat"/>
              <a:sym typeface="Montserrat"/>
            </a:endParaRPr>
          </a:p>
          <a:p>
            <a:pPr indent="-310832" lvl="1" marL="914400" rtl="0" algn="l">
              <a:spcBef>
                <a:spcPts val="0"/>
              </a:spcBef>
              <a:spcAft>
                <a:spcPts val="0"/>
              </a:spcAft>
              <a:buSzPct val="100000"/>
              <a:buFont typeface="Montserrat"/>
              <a:buChar char="-"/>
            </a:pPr>
            <a:r>
              <a:rPr lang="en-GB">
                <a:latin typeface="Montserrat"/>
                <a:ea typeface="Montserrat"/>
                <a:cs typeface="Montserrat"/>
                <a:sym typeface="Montserrat"/>
              </a:rPr>
              <a:t>create, delete, launch, share</a:t>
            </a:r>
            <a:endParaRPr>
              <a:latin typeface="Montserrat"/>
              <a:ea typeface="Montserrat"/>
              <a:cs typeface="Montserrat"/>
              <a:sym typeface="Montserrat"/>
            </a:endParaRPr>
          </a:p>
          <a:p>
            <a:pPr indent="-334327" lvl="0" marL="457200" rtl="0" algn="l">
              <a:spcBef>
                <a:spcPts val="0"/>
              </a:spcBef>
              <a:spcAft>
                <a:spcPts val="0"/>
              </a:spcAft>
              <a:buSzPct val="100000"/>
              <a:buFont typeface="Montserrat"/>
              <a:buChar char="-"/>
            </a:pPr>
            <a:r>
              <a:rPr b="1" lang="en-GB">
                <a:solidFill>
                  <a:srgbClr val="CC0000"/>
                </a:solidFill>
                <a:latin typeface="Montserrat"/>
                <a:ea typeface="Montserrat"/>
                <a:cs typeface="Montserrat"/>
                <a:sym typeface="Montserrat"/>
              </a:rPr>
              <a:t>Policy</a:t>
            </a:r>
            <a:r>
              <a:rPr lang="en-GB">
                <a:latin typeface="Montserrat"/>
                <a:ea typeface="Montserrat"/>
                <a:cs typeface="Montserrat"/>
                <a:sym typeface="Montserrat"/>
              </a:rPr>
              <a:t>: Rule</a:t>
            </a:r>
            <a:endParaRPr>
              <a:latin typeface="Montserrat"/>
              <a:ea typeface="Montserrat"/>
              <a:cs typeface="Montserrat"/>
              <a:sym typeface="Montserrat"/>
            </a:endParaRPr>
          </a:p>
          <a:p>
            <a:pPr indent="-310832" lvl="1" marL="914400" rtl="0" algn="l">
              <a:spcBef>
                <a:spcPts val="0"/>
              </a:spcBef>
              <a:spcAft>
                <a:spcPts val="0"/>
              </a:spcAft>
              <a:buSzPct val="100000"/>
              <a:buFont typeface="Montserrat"/>
              <a:buChar char="-"/>
            </a:pPr>
            <a:r>
              <a:rPr lang="en-GB">
                <a:latin typeface="Montserrat"/>
                <a:ea typeface="Montserrat"/>
                <a:cs typeface="Montserrat"/>
                <a:sym typeface="Montserrat"/>
              </a:rPr>
              <a:t>Deny an action if user has an attribute</a:t>
            </a:r>
            <a:endParaRPr>
              <a:latin typeface="Montserrat"/>
              <a:ea typeface="Montserrat"/>
              <a:cs typeface="Montserrat"/>
              <a:sym typeface="Montserrat"/>
            </a:endParaRPr>
          </a:p>
          <a:p>
            <a:pPr indent="-310832" lvl="1" marL="914400" rtl="0" algn="l">
              <a:spcBef>
                <a:spcPts val="0"/>
              </a:spcBef>
              <a:spcAft>
                <a:spcPts val="0"/>
              </a:spcAft>
              <a:buSzPct val="100000"/>
              <a:buFont typeface="Montserrat"/>
              <a:buChar char="-"/>
            </a:pPr>
            <a:r>
              <a:rPr lang="en-GB">
                <a:latin typeface="Montserrat"/>
                <a:ea typeface="Montserrat"/>
                <a:cs typeface="Montserrat"/>
                <a:sym typeface="Montserrat"/>
              </a:rPr>
              <a:t>Allow an action if time of day is business hours</a:t>
            </a:r>
            <a:endParaRPr>
              <a:latin typeface="Montserrat"/>
              <a:ea typeface="Montserrat"/>
              <a:cs typeface="Montserrat"/>
              <a:sym typeface="Montserrat"/>
            </a:endParaRPr>
          </a:p>
          <a:p>
            <a:pPr indent="-334327" lvl="0" marL="457200" rtl="0" algn="l">
              <a:spcBef>
                <a:spcPts val="0"/>
              </a:spcBef>
              <a:spcAft>
                <a:spcPts val="0"/>
              </a:spcAft>
              <a:buSzPct val="100000"/>
              <a:buFont typeface="Montserrat"/>
              <a:buChar char="-"/>
            </a:pPr>
            <a:r>
              <a:rPr b="1" lang="en-GB">
                <a:solidFill>
                  <a:srgbClr val="674EA7"/>
                </a:solidFill>
                <a:latin typeface="Montserrat"/>
                <a:ea typeface="Montserrat"/>
                <a:cs typeface="Montserrat"/>
                <a:sym typeface="Montserrat"/>
              </a:rPr>
              <a:t>Permissions</a:t>
            </a:r>
            <a:r>
              <a:rPr lang="en-GB">
                <a:latin typeface="Montserrat"/>
                <a:ea typeface="Montserrat"/>
                <a:cs typeface="Montserrat"/>
                <a:sym typeface="Montserrat"/>
              </a:rPr>
              <a:t>: Authorization</a:t>
            </a:r>
            <a:endParaRPr>
              <a:latin typeface="Montserrat"/>
              <a:ea typeface="Montserrat"/>
              <a:cs typeface="Montserrat"/>
              <a:sym typeface="Montserrat"/>
            </a:endParaRPr>
          </a:p>
          <a:p>
            <a:pPr indent="-310832" lvl="1" marL="914400" rtl="0" algn="l">
              <a:spcBef>
                <a:spcPts val="0"/>
              </a:spcBef>
              <a:spcAft>
                <a:spcPts val="0"/>
              </a:spcAft>
              <a:buSzPct val="100000"/>
              <a:buFont typeface="Montserrat"/>
              <a:buChar char="-"/>
            </a:pPr>
            <a:r>
              <a:rPr lang="en-GB">
                <a:latin typeface="Montserrat"/>
                <a:ea typeface="Montserrat"/>
                <a:cs typeface="Montserrat"/>
                <a:sym typeface="Montserrat"/>
              </a:rPr>
              <a:t>Ties together resource, scope and policy</a:t>
            </a:r>
            <a:endParaRPr>
              <a:latin typeface="Montserrat"/>
              <a:ea typeface="Montserrat"/>
              <a:cs typeface="Montserrat"/>
              <a:sym typeface="Montserrat"/>
            </a:endParaRPr>
          </a:p>
          <a:p>
            <a:pPr indent="-310832" lvl="1" marL="914400" rtl="0" algn="l">
              <a:spcBef>
                <a:spcPts val="0"/>
              </a:spcBef>
              <a:spcAft>
                <a:spcPts val="0"/>
              </a:spcAft>
              <a:buSzPct val="100000"/>
              <a:buChar char="-"/>
            </a:pPr>
            <a:r>
              <a:rPr b="1" lang="en-GB">
                <a:latin typeface="Montserrat"/>
                <a:ea typeface="Montserrat"/>
                <a:cs typeface="Montserrat"/>
                <a:sym typeface="Montserrat"/>
              </a:rPr>
              <a:t>X</a:t>
            </a:r>
            <a:r>
              <a:rPr lang="en-GB">
                <a:latin typeface="Montserrat"/>
                <a:ea typeface="Montserrat"/>
                <a:cs typeface="Montserrat"/>
                <a:sym typeface="Montserrat"/>
              </a:rPr>
              <a:t> CAN DO </a:t>
            </a:r>
            <a:r>
              <a:rPr b="1" lang="en-GB">
                <a:latin typeface="Montserrat"/>
                <a:ea typeface="Montserrat"/>
                <a:cs typeface="Montserrat"/>
                <a:sym typeface="Montserrat"/>
              </a:rPr>
              <a:t>Y</a:t>
            </a:r>
            <a:r>
              <a:rPr lang="en-GB">
                <a:latin typeface="Montserrat"/>
                <a:ea typeface="Montserrat"/>
                <a:cs typeface="Montserrat"/>
                <a:sym typeface="Montserrat"/>
              </a:rPr>
              <a:t> ON RESOURCE </a:t>
            </a:r>
            <a:r>
              <a:rPr b="1" lang="en-GB">
                <a:latin typeface="Montserrat"/>
                <a:ea typeface="Montserrat"/>
                <a:cs typeface="Montserrat"/>
                <a:sym typeface="Montserrat"/>
              </a:rPr>
              <a:t>Z</a:t>
            </a:r>
            <a:endParaRPr b="1">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p:txBody>
      </p:sp>
      <p:sp>
        <p:nvSpPr>
          <p:cNvPr id="486" name="Google Shape;486;p39"/>
          <p:cNvSpPr txBox="1"/>
          <p:nvPr/>
        </p:nvSpPr>
        <p:spPr>
          <a:xfrm>
            <a:off x="4938025" y="946625"/>
            <a:ext cx="38385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CC0000"/>
                </a:solidFill>
                <a:latin typeface="Montserrat"/>
                <a:ea typeface="Montserrat"/>
                <a:cs typeface="Montserrat"/>
                <a:sym typeface="Montserrat"/>
              </a:rPr>
              <a:t>Deny</a:t>
            </a:r>
            <a:r>
              <a:rPr lang="en-GB">
                <a:latin typeface="Montserrat"/>
                <a:ea typeface="Montserrat"/>
                <a:cs typeface="Montserrat"/>
                <a:sym typeface="Montserrat"/>
              </a:rPr>
              <a:t> users with the "</a:t>
            </a:r>
            <a:r>
              <a:rPr b="1" lang="en-GB">
                <a:solidFill>
                  <a:srgbClr val="CC0000"/>
                </a:solidFill>
                <a:latin typeface="Montserrat"/>
                <a:ea typeface="Montserrat"/>
                <a:cs typeface="Montserrat"/>
                <a:sym typeface="Montserrat"/>
              </a:rPr>
              <a:t>Marketer</a:t>
            </a:r>
            <a:r>
              <a:rPr lang="en-GB">
                <a:latin typeface="Montserrat"/>
                <a:ea typeface="Montserrat"/>
                <a:cs typeface="Montserrat"/>
                <a:sym typeface="Montserrat"/>
              </a:rPr>
              <a:t>" role to </a:t>
            </a:r>
            <a:r>
              <a:rPr b="1" lang="en-GB">
                <a:solidFill>
                  <a:srgbClr val="E69138"/>
                </a:solidFill>
                <a:latin typeface="Montserrat"/>
                <a:ea typeface="Montserrat"/>
                <a:cs typeface="Montserrat"/>
                <a:sym typeface="Montserrat"/>
              </a:rPr>
              <a:t>launch</a:t>
            </a:r>
            <a:r>
              <a:rPr lang="en-GB">
                <a:latin typeface="Montserrat"/>
                <a:ea typeface="Montserrat"/>
                <a:cs typeface="Montserrat"/>
                <a:sym typeface="Montserrat"/>
              </a:rPr>
              <a:t> </a:t>
            </a:r>
            <a:r>
              <a:rPr b="1" lang="en-GB">
                <a:solidFill>
                  <a:srgbClr val="6AA84F"/>
                </a:solidFill>
                <a:latin typeface="Montserrat"/>
                <a:ea typeface="Montserrat"/>
                <a:cs typeface="Montserrat"/>
                <a:sym typeface="Montserrat"/>
              </a:rPr>
              <a:t>campaigns</a:t>
            </a:r>
            <a:r>
              <a:rPr lang="en-GB">
                <a:latin typeface="Montserrat"/>
                <a:ea typeface="Montserrat"/>
                <a:cs typeface="Montserrat"/>
                <a:sym typeface="Montserrat"/>
              </a:rPr>
              <a:t> outside </a:t>
            </a:r>
            <a:r>
              <a:rPr b="1" lang="en-GB">
                <a:solidFill>
                  <a:srgbClr val="CC0000"/>
                </a:solidFill>
                <a:latin typeface="Montserrat"/>
                <a:ea typeface="Montserrat"/>
                <a:cs typeface="Montserrat"/>
                <a:sym typeface="Montserrat"/>
              </a:rPr>
              <a:t>office</a:t>
            </a:r>
            <a:r>
              <a:rPr b="1" lang="en-GB">
                <a:solidFill>
                  <a:srgbClr val="CC0000"/>
                </a:solidFill>
                <a:latin typeface="Montserrat"/>
                <a:ea typeface="Montserrat"/>
                <a:cs typeface="Montserrat"/>
                <a:sym typeface="Montserrat"/>
              </a:rPr>
              <a:t> hours</a:t>
            </a:r>
            <a:r>
              <a:rPr lang="en-GB">
                <a:solidFill>
                  <a:srgbClr val="CC0000"/>
                </a:solidFill>
                <a:latin typeface="Montserrat"/>
                <a:ea typeface="Montserrat"/>
                <a:cs typeface="Montserrat"/>
                <a:sym typeface="Montserrat"/>
              </a:rPr>
              <a:t>.</a:t>
            </a:r>
            <a:endParaRPr>
              <a:solidFill>
                <a:srgbClr val="CC0000"/>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marR="0" rtl="0" algn="l">
              <a:lnSpc>
                <a:spcPct val="100000"/>
              </a:lnSpc>
              <a:spcBef>
                <a:spcPts val="0"/>
              </a:spcBef>
              <a:spcAft>
                <a:spcPts val="0"/>
              </a:spcAft>
              <a:buNone/>
            </a:pPr>
            <a:r>
              <a:rPr b="1" lang="en-GB">
                <a:solidFill>
                  <a:srgbClr val="6AA84F"/>
                </a:solidFill>
                <a:latin typeface="Montserrat"/>
                <a:ea typeface="Montserrat"/>
                <a:cs typeface="Montserrat"/>
                <a:sym typeface="Montserrat"/>
              </a:rPr>
              <a:t>Resource</a:t>
            </a:r>
            <a:r>
              <a:rPr lang="en-GB">
                <a:latin typeface="Montserrat"/>
                <a:ea typeface="Montserrat"/>
                <a:cs typeface="Montserrat"/>
                <a:sym typeface="Montserrat"/>
              </a:rPr>
              <a:t>: campaign</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marR="0" rtl="0" algn="l">
              <a:lnSpc>
                <a:spcPct val="100000"/>
              </a:lnSpc>
              <a:spcBef>
                <a:spcPts val="0"/>
              </a:spcBef>
              <a:spcAft>
                <a:spcPts val="0"/>
              </a:spcAft>
              <a:buNone/>
            </a:pPr>
            <a:r>
              <a:rPr b="1" lang="en-GB">
                <a:solidFill>
                  <a:srgbClr val="E69138"/>
                </a:solidFill>
                <a:latin typeface="Montserrat"/>
                <a:ea typeface="Montserrat"/>
                <a:cs typeface="Montserrat"/>
                <a:sym typeface="Montserrat"/>
              </a:rPr>
              <a:t>Scope</a:t>
            </a:r>
            <a:r>
              <a:rPr lang="en-GB">
                <a:latin typeface="Montserrat"/>
                <a:ea typeface="Montserrat"/>
                <a:cs typeface="Montserrat"/>
                <a:sym typeface="Montserrat"/>
              </a:rPr>
              <a:t>: Launch</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marR="0" rtl="0" algn="l">
              <a:lnSpc>
                <a:spcPct val="100000"/>
              </a:lnSpc>
              <a:spcBef>
                <a:spcPts val="0"/>
              </a:spcBef>
              <a:spcAft>
                <a:spcPts val="0"/>
              </a:spcAft>
              <a:buNone/>
            </a:pPr>
            <a:r>
              <a:rPr b="1" lang="en-GB">
                <a:solidFill>
                  <a:srgbClr val="CC0000"/>
                </a:solidFill>
                <a:latin typeface="Montserrat"/>
                <a:ea typeface="Montserrat"/>
                <a:cs typeface="Montserrat"/>
                <a:sym typeface="Montserrat"/>
              </a:rPr>
              <a:t>Policy</a:t>
            </a:r>
            <a:r>
              <a:rPr lang="en-GB">
                <a:latin typeface="Montserrat"/>
                <a:ea typeface="Montserrat"/>
                <a:cs typeface="Montserrat"/>
                <a:sym typeface="Montserrat"/>
              </a:rPr>
              <a:t>: 1) user with “Marketer” role</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             2) during office hours</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             Role Based + Time Based</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b="1" lang="en-GB">
                <a:solidFill>
                  <a:srgbClr val="674EA7"/>
                </a:solidFill>
                <a:latin typeface="Montserrat"/>
                <a:ea typeface="Montserrat"/>
                <a:cs typeface="Montserrat"/>
                <a:sym typeface="Montserrat"/>
              </a:rPr>
              <a:t>Permission</a:t>
            </a:r>
            <a:r>
              <a:rPr lang="en-GB">
                <a:latin typeface="Montserrat"/>
                <a:ea typeface="Montserrat"/>
                <a:cs typeface="Montserrat"/>
                <a:sym typeface="Montserrat"/>
              </a:rPr>
              <a:t>: Combines all the above representing our original authz requirement</a:t>
            </a:r>
            <a:endParaRPr>
              <a:latin typeface="Montserrat"/>
              <a:ea typeface="Montserrat"/>
              <a:cs typeface="Montserrat"/>
              <a:sym typeface="Montserrat"/>
            </a:endParaRPr>
          </a:p>
        </p:txBody>
      </p:sp>
      <p:sp>
        <p:nvSpPr>
          <p:cNvPr id="487" name="Google Shape;487;p39"/>
          <p:cNvSpPr txBox="1"/>
          <p:nvPr/>
        </p:nvSpPr>
        <p:spPr>
          <a:xfrm>
            <a:off x="443350" y="976750"/>
            <a:ext cx="4128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Deny users with the "Marketer" role to launch campaigns outside office hours.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pic>
        <p:nvPicPr>
          <p:cNvPr id="492" name="Google Shape;492;p40"/>
          <p:cNvPicPr preferRelativeResize="0"/>
          <p:nvPr/>
        </p:nvPicPr>
        <p:blipFill rotWithShape="1">
          <a:blip r:embed="rId3">
            <a:alphaModFix/>
          </a:blip>
          <a:srcRect b="0" l="0" r="0" t="15633"/>
          <a:stretch/>
        </p:blipFill>
        <p:spPr>
          <a:xfrm>
            <a:off x="652075" y="773700"/>
            <a:ext cx="7839851" cy="34067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41"/>
          <p:cNvPicPr preferRelativeResize="0"/>
          <p:nvPr/>
        </p:nvPicPr>
        <p:blipFill>
          <a:blip r:embed="rId3">
            <a:alphaModFix/>
          </a:blip>
          <a:stretch>
            <a:fillRect/>
          </a:stretch>
        </p:blipFill>
        <p:spPr>
          <a:xfrm>
            <a:off x="1574850" y="1060925"/>
            <a:ext cx="6655350" cy="31574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id="502" name="Google Shape;502;p42"/>
          <p:cNvPicPr preferRelativeResize="0"/>
          <p:nvPr/>
        </p:nvPicPr>
        <p:blipFill>
          <a:blip r:embed="rId3">
            <a:alphaModFix/>
          </a:blip>
          <a:stretch>
            <a:fillRect/>
          </a:stretch>
        </p:blipFill>
        <p:spPr>
          <a:xfrm>
            <a:off x="973350" y="528550"/>
            <a:ext cx="6743499" cy="40864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43"/>
          <p:cNvPicPr preferRelativeResize="0"/>
          <p:nvPr/>
        </p:nvPicPr>
        <p:blipFill>
          <a:blip r:embed="rId3">
            <a:alphaModFix/>
          </a:blip>
          <a:stretch>
            <a:fillRect/>
          </a:stretch>
        </p:blipFill>
        <p:spPr>
          <a:xfrm>
            <a:off x="485085" y="959867"/>
            <a:ext cx="7946450" cy="33345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6"/>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Montserrat"/>
                <a:ea typeface="Montserrat"/>
                <a:cs typeface="Montserrat"/>
                <a:sym typeface="Montserrat"/>
              </a:rPr>
              <a:t>Events in the life of a user</a:t>
            </a:r>
            <a:endParaRPr>
              <a:latin typeface="Montserrat"/>
              <a:ea typeface="Montserrat"/>
              <a:cs typeface="Montserrat"/>
              <a:sym typeface="Montserrat"/>
            </a:endParaRPr>
          </a:p>
        </p:txBody>
      </p:sp>
      <p:cxnSp>
        <p:nvCxnSpPr>
          <p:cNvPr id="115" name="Google Shape;115;p26"/>
          <p:cNvCxnSpPr/>
          <p:nvPr/>
        </p:nvCxnSpPr>
        <p:spPr>
          <a:xfrm>
            <a:off x="3874000" y="924300"/>
            <a:ext cx="0" cy="672000"/>
          </a:xfrm>
          <a:prstGeom prst="straightConnector1">
            <a:avLst/>
          </a:prstGeom>
          <a:noFill/>
          <a:ln cap="flat" cmpd="sng" w="9525">
            <a:solidFill>
              <a:srgbClr val="9E9E9E"/>
            </a:solidFill>
            <a:prstDash val="solid"/>
            <a:round/>
            <a:headEnd len="med" w="med" type="oval"/>
            <a:tailEnd len="med" w="med" type="oval"/>
          </a:ln>
        </p:spPr>
      </p:cxnSp>
      <p:sp>
        <p:nvSpPr>
          <p:cNvPr id="116" name="Google Shape;116;p26"/>
          <p:cNvSpPr txBox="1"/>
          <p:nvPr/>
        </p:nvSpPr>
        <p:spPr>
          <a:xfrm>
            <a:off x="2871274" y="783350"/>
            <a:ext cx="1056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latin typeface="Montserrat"/>
                <a:ea typeface="Montserrat"/>
                <a:cs typeface="Montserrat"/>
                <a:sym typeface="Montserrat"/>
              </a:rPr>
              <a:t>Provisioning</a:t>
            </a:r>
            <a:endParaRPr b="1" sz="1000">
              <a:latin typeface="Montserrat"/>
              <a:ea typeface="Montserrat"/>
              <a:cs typeface="Montserrat"/>
              <a:sym typeface="Montserrat"/>
            </a:endParaRPr>
          </a:p>
        </p:txBody>
      </p:sp>
      <p:sp>
        <p:nvSpPr>
          <p:cNvPr id="117" name="Google Shape;117;p26"/>
          <p:cNvSpPr txBox="1"/>
          <p:nvPr/>
        </p:nvSpPr>
        <p:spPr>
          <a:xfrm>
            <a:off x="3883929" y="1379225"/>
            <a:ext cx="1332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latin typeface="Montserrat"/>
                <a:ea typeface="Montserrat"/>
                <a:cs typeface="Montserrat"/>
                <a:sym typeface="Montserrat"/>
              </a:rPr>
              <a:t>Authentication</a:t>
            </a:r>
            <a:endParaRPr b="1" sz="1000">
              <a:latin typeface="Montserrat"/>
              <a:ea typeface="Montserrat"/>
              <a:cs typeface="Montserrat"/>
              <a:sym typeface="Montserrat"/>
            </a:endParaRPr>
          </a:p>
        </p:txBody>
      </p:sp>
      <p:sp>
        <p:nvSpPr>
          <p:cNvPr id="118" name="Google Shape;118;p26"/>
          <p:cNvSpPr txBox="1"/>
          <p:nvPr/>
        </p:nvSpPr>
        <p:spPr>
          <a:xfrm>
            <a:off x="3877054" y="2619775"/>
            <a:ext cx="1499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latin typeface="Montserrat"/>
                <a:ea typeface="Montserrat"/>
                <a:cs typeface="Montserrat"/>
                <a:sym typeface="Montserrat"/>
              </a:rPr>
              <a:t>Session</a:t>
            </a:r>
            <a:endParaRPr b="1" sz="1000">
              <a:latin typeface="Montserrat"/>
              <a:ea typeface="Montserrat"/>
              <a:cs typeface="Montserrat"/>
              <a:sym typeface="Montserrat"/>
            </a:endParaRPr>
          </a:p>
        </p:txBody>
      </p:sp>
      <p:sp>
        <p:nvSpPr>
          <p:cNvPr id="119" name="Google Shape;119;p26"/>
          <p:cNvSpPr txBox="1"/>
          <p:nvPr/>
        </p:nvSpPr>
        <p:spPr>
          <a:xfrm>
            <a:off x="3876300" y="3852675"/>
            <a:ext cx="1707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latin typeface="Montserrat"/>
                <a:ea typeface="Montserrat"/>
                <a:cs typeface="Montserrat"/>
                <a:sym typeface="Montserrat"/>
              </a:rPr>
              <a:t>Logout</a:t>
            </a:r>
            <a:endParaRPr b="1" sz="1000">
              <a:latin typeface="Montserrat"/>
              <a:ea typeface="Montserrat"/>
              <a:cs typeface="Montserrat"/>
              <a:sym typeface="Montserrat"/>
            </a:endParaRPr>
          </a:p>
        </p:txBody>
      </p:sp>
      <p:sp>
        <p:nvSpPr>
          <p:cNvPr id="120" name="Google Shape;120;p26"/>
          <p:cNvSpPr txBox="1"/>
          <p:nvPr/>
        </p:nvSpPr>
        <p:spPr>
          <a:xfrm>
            <a:off x="2698476" y="2003300"/>
            <a:ext cx="129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latin typeface="Montserrat"/>
                <a:ea typeface="Montserrat"/>
                <a:cs typeface="Montserrat"/>
                <a:sym typeface="Montserrat"/>
              </a:rPr>
              <a:t>Authorization</a:t>
            </a:r>
            <a:endParaRPr b="1" sz="1000">
              <a:latin typeface="Montserrat"/>
              <a:ea typeface="Montserrat"/>
              <a:cs typeface="Montserrat"/>
              <a:sym typeface="Montserrat"/>
            </a:endParaRPr>
          </a:p>
        </p:txBody>
      </p:sp>
      <p:sp>
        <p:nvSpPr>
          <p:cNvPr id="121" name="Google Shape;121;p26"/>
          <p:cNvSpPr txBox="1"/>
          <p:nvPr/>
        </p:nvSpPr>
        <p:spPr>
          <a:xfrm>
            <a:off x="2197925" y="3242325"/>
            <a:ext cx="194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latin typeface="Montserrat"/>
                <a:ea typeface="Montserrat"/>
                <a:cs typeface="Montserrat"/>
                <a:sym typeface="Montserrat"/>
              </a:rPr>
              <a:t>Account Management</a:t>
            </a:r>
            <a:endParaRPr b="1" sz="1000">
              <a:latin typeface="Montserrat"/>
              <a:ea typeface="Montserrat"/>
              <a:cs typeface="Montserrat"/>
              <a:sym typeface="Montserrat"/>
            </a:endParaRPr>
          </a:p>
        </p:txBody>
      </p:sp>
      <p:sp>
        <p:nvSpPr>
          <p:cNvPr id="122" name="Google Shape;122;p26"/>
          <p:cNvSpPr txBox="1"/>
          <p:nvPr/>
        </p:nvSpPr>
        <p:spPr>
          <a:xfrm>
            <a:off x="2663824" y="4461525"/>
            <a:ext cx="129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latin typeface="Montserrat"/>
                <a:ea typeface="Montserrat"/>
                <a:cs typeface="Montserrat"/>
                <a:sym typeface="Montserrat"/>
              </a:rPr>
              <a:t>Deprovisioning</a:t>
            </a:r>
            <a:endParaRPr b="1" sz="1000">
              <a:latin typeface="Montserrat"/>
              <a:ea typeface="Montserrat"/>
              <a:cs typeface="Montserrat"/>
              <a:sym typeface="Montserrat"/>
            </a:endParaRPr>
          </a:p>
        </p:txBody>
      </p:sp>
      <p:cxnSp>
        <p:nvCxnSpPr>
          <p:cNvPr id="123" name="Google Shape;123;p26"/>
          <p:cNvCxnSpPr/>
          <p:nvPr/>
        </p:nvCxnSpPr>
        <p:spPr>
          <a:xfrm>
            <a:off x="3874000" y="1533900"/>
            <a:ext cx="0" cy="672000"/>
          </a:xfrm>
          <a:prstGeom prst="straightConnector1">
            <a:avLst/>
          </a:prstGeom>
          <a:noFill/>
          <a:ln cap="flat" cmpd="sng" w="9525">
            <a:solidFill>
              <a:srgbClr val="9E9E9E"/>
            </a:solidFill>
            <a:prstDash val="solid"/>
            <a:round/>
            <a:headEnd len="med" w="med" type="oval"/>
            <a:tailEnd len="med" w="med" type="oval"/>
          </a:ln>
        </p:spPr>
      </p:cxnSp>
      <p:cxnSp>
        <p:nvCxnSpPr>
          <p:cNvPr id="124" name="Google Shape;124;p26"/>
          <p:cNvCxnSpPr/>
          <p:nvPr/>
        </p:nvCxnSpPr>
        <p:spPr>
          <a:xfrm>
            <a:off x="3874000" y="2143500"/>
            <a:ext cx="0" cy="672000"/>
          </a:xfrm>
          <a:prstGeom prst="straightConnector1">
            <a:avLst/>
          </a:prstGeom>
          <a:noFill/>
          <a:ln cap="flat" cmpd="sng" w="9525">
            <a:solidFill>
              <a:srgbClr val="9E9E9E"/>
            </a:solidFill>
            <a:prstDash val="solid"/>
            <a:round/>
            <a:headEnd len="med" w="med" type="oval"/>
            <a:tailEnd len="med" w="med" type="oval"/>
          </a:ln>
        </p:spPr>
      </p:cxnSp>
      <p:cxnSp>
        <p:nvCxnSpPr>
          <p:cNvPr id="125" name="Google Shape;125;p26"/>
          <p:cNvCxnSpPr/>
          <p:nvPr/>
        </p:nvCxnSpPr>
        <p:spPr>
          <a:xfrm>
            <a:off x="3874000" y="2767578"/>
            <a:ext cx="0" cy="672000"/>
          </a:xfrm>
          <a:prstGeom prst="straightConnector1">
            <a:avLst/>
          </a:prstGeom>
          <a:noFill/>
          <a:ln cap="flat" cmpd="sng" w="9525">
            <a:solidFill>
              <a:srgbClr val="9E9E9E"/>
            </a:solidFill>
            <a:prstDash val="solid"/>
            <a:round/>
            <a:headEnd len="med" w="med" type="oval"/>
            <a:tailEnd len="med" w="med" type="oval"/>
          </a:ln>
        </p:spPr>
      </p:cxnSp>
      <p:cxnSp>
        <p:nvCxnSpPr>
          <p:cNvPr id="126" name="Google Shape;126;p26"/>
          <p:cNvCxnSpPr/>
          <p:nvPr/>
        </p:nvCxnSpPr>
        <p:spPr>
          <a:xfrm>
            <a:off x="3874000" y="3390894"/>
            <a:ext cx="0" cy="672000"/>
          </a:xfrm>
          <a:prstGeom prst="straightConnector1">
            <a:avLst/>
          </a:prstGeom>
          <a:noFill/>
          <a:ln cap="flat" cmpd="sng" w="9525">
            <a:solidFill>
              <a:srgbClr val="9E9E9E"/>
            </a:solidFill>
            <a:prstDash val="solid"/>
            <a:round/>
            <a:headEnd len="med" w="med" type="oval"/>
            <a:tailEnd len="med" w="med" type="oval"/>
          </a:ln>
        </p:spPr>
      </p:cxnSp>
      <p:cxnSp>
        <p:nvCxnSpPr>
          <p:cNvPr id="127" name="Google Shape;127;p26"/>
          <p:cNvCxnSpPr/>
          <p:nvPr/>
        </p:nvCxnSpPr>
        <p:spPr>
          <a:xfrm>
            <a:off x="3874000" y="4006590"/>
            <a:ext cx="0" cy="672000"/>
          </a:xfrm>
          <a:prstGeom prst="straightConnector1">
            <a:avLst/>
          </a:prstGeom>
          <a:noFill/>
          <a:ln cap="flat" cmpd="sng" w="9525">
            <a:solidFill>
              <a:srgbClr val="9E9E9E"/>
            </a:solidFill>
            <a:prstDash val="solid"/>
            <a:round/>
            <a:headEnd len="med" w="med" type="oval"/>
            <a:tailEnd len="med" w="med" type="oval"/>
          </a:ln>
        </p:spPr>
      </p:cxnSp>
      <p:cxnSp>
        <p:nvCxnSpPr>
          <p:cNvPr id="128" name="Google Shape;128;p26"/>
          <p:cNvCxnSpPr/>
          <p:nvPr/>
        </p:nvCxnSpPr>
        <p:spPr>
          <a:xfrm>
            <a:off x="3874775" y="629400"/>
            <a:ext cx="0" cy="342900"/>
          </a:xfrm>
          <a:prstGeom prst="straightConnector1">
            <a:avLst/>
          </a:prstGeom>
          <a:noFill/>
          <a:ln cap="flat" cmpd="sng" w="9525">
            <a:solidFill>
              <a:srgbClr val="9E9E9E"/>
            </a:solidFill>
            <a:prstDash val="solid"/>
            <a:round/>
            <a:headEnd len="med" w="med" type="none"/>
            <a:tailEnd len="med" w="med" type="none"/>
          </a:ln>
        </p:spPr>
      </p:cxnSp>
      <p:cxnSp>
        <p:nvCxnSpPr>
          <p:cNvPr id="129" name="Google Shape;129;p26"/>
          <p:cNvCxnSpPr/>
          <p:nvPr/>
        </p:nvCxnSpPr>
        <p:spPr>
          <a:xfrm>
            <a:off x="3874775" y="4668000"/>
            <a:ext cx="0" cy="342900"/>
          </a:xfrm>
          <a:prstGeom prst="straightConnector1">
            <a:avLst/>
          </a:prstGeom>
          <a:noFill/>
          <a:ln cap="flat" cmpd="sng" w="9525">
            <a:solidFill>
              <a:srgbClr val="9E9E9E"/>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Evaluation</a:t>
            </a:r>
            <a:endParaRPr/>
          </a:p>
        </p:txBody>
      </p:sp>
      <p:pic>
        <p:nvPicPr>
          <p:cNvPr id="513" name="Google Shape;513;p44"/>
          <p:cNvPicPr preferRelativeResize="0"/>
          <p:nvPr/>
        </p:nvPicPr>
        <p:blipFill>
          <a:blip r:embed="rId3">
            <a:alphaModFix/>
          </a:blip>
          <a:stretch>
            <a:fillRect/>
          </a:stretch>
        </p:blipFill>
        <p:spPr>
          <a:xfrm>
            <a:off x="457200" y="1170125"/>
            <a:ext cx="6248400" cy="1876425"/>
          </a:xfrm>
          <a:prstGeom prst="rect">
            <a:avLst/>
          </a:prstGeom>
          <a:noFill/>
          <a:ln cap="flat" cmpd="sng" w="19050">
            <a:solidFill>
              <a:schemeClr val="dk2"/>
            </a:solidFill>
            <a:prstDash val="solid"/>
            <a:round/>
            <a:headEnd len="sm" w="sm" type="none"/>
            <a:tailEnd len="sm" w="sm" type="none"/>
          </a:ln>
        </p:spPr>
      </p:pic>
      <p:pic>
        <p:nvPicPr>
          <p:cNvPr id="514" name="Google Shape;514;p44"/>
          <p:cNvPicPr preferRelativeResize="0"/>
          <p:nvPr/>
        </p:nvPicPr>
        <p:blipFill>
          <a:blip r:embed="rId4">
            <a:alphaModFix/>
          </a:blip>
          <a:stretch>
            <a:fillRect/>
          </a:stretch>
        </p:blipFill>
        <p:spPr>
          <a:xfrm>
            <a:off x="2205875" y="3148875"/>
            <a:ext cx="2886075" cy="1466850"/>
          </a:xfrm>
          <a:prstGeom prst="rect">
            <a:avLst/>
          </a:prstGeom>
          <a:noFill/>
          <a:ln cap="flat" cmpd="sng" w="19050">
            <a:solidFill>
              <a:schemeClr val="dk2"/>
            </a:solidFill>
            <a:prstDash val="solid"/>
            <a:round/>
            <a:headEnd len="sm" w="sm" type="none"/>
            <a:tailEnd len="sm" w="sm" type="none"/>
          </a:ln>
        </p:spPr>
      </p:pic>
      <p:sp>
        <p:nvSpPr>
          <p:cNvPr id="515" name="Google Shape;515;p44"/>
          <p:cNvSpPr txBox="1"/>
          <p:nvPr/>
        </p:nvSpPr>
        <p:spPr>
          <a:xfrm>
            <a:off x="6752475" y="1752950"/>
            <a:ext cx="202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Java</a:t>
            </a:r>
            <a:endParaRPr/>
          </a:p>
        </p:txBody>
      </p:sp>
      <p:sp>
        <p:nvSpPr>
          <p:cNvPr id="516" name="Google Shape;516;p44"/>
          <p:cNvSpPr txBox="1"/>
          <p:nvPr/>
        </p:nvSpPr>
        <p:spPr>
          <a:xfrm>
            <a:off x="5152275" y="3657950"/>
            <a:ext cx="202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Javascript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Account Management</a:t>
            </a:r>
            <a:r>
              <a:rPr lang="en-GB"/>
              <a:t> </a:t>
            </a:r>
            <a:endParaRPr/>
          </a:p>
        </p:txBody>
      </p:sp>
      <p:sp>
        <p:nvSpPr>
          <p:cNvPr id="522" name="Google Shape;522;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Personal Info</a:t>
            </a:r>
            <a:endParaRPr/>
          </a:p>
          <a:p>
            <a:pPr indent="-342900" lvl="0" marL="457200" rtl="0" algn="l">
              <a:spcBef>
                <a:spcPts val="0"/>
              </a:spcBef>
              <a:spcAft>
                <a:spcPts val="0"/>
              </a:spcAft>
              <a:buSzPts val="1800"/>
              <a:buChar char="-"/>
            </a:pPr>
            <a:r>
              <a:rPr lang="en-GB"/>
              <a:t>Password Update</a:t>
            </a:r>
            <a:endParaRPr/>
          </a:p>
          <a:p>
            <a:pPr indent="-342900" lvl="0" marL="457200" rtl="0" algn="l">
              <a:spcBef>
                <a:spcPts val="0"/>
              </a:spcBef>
              <a:spcAft>
                <a:spcPts val="0"/>
              </a:spcAft>
              <a:buSzPts val="1800"/>
              <a:buChar char="-"/>
            </a:pPr>
            <a:r>
              <a:rPr lang="en-GB"/>
              <a:t>Active Sessions</a:t>
            </a:r>
            <a:endParaRPr/>
          </a:p>
          <a:p>
            <a:pPr indent="-342900" lvl="0" marL="457200" rtl="0" algn="l">
              <a:spcBef>
                <a:spcPts val="0"/>
              </a:spcBef>
              <a:spcAft>
                <a:spcPts val="0"/>
              </a:spcAft>
              <a:buSzPts val="1800"/>
              <a:buChar char="-"/>
            </a:pPr>
            <a:r>
              <a:rPr lang="en-GB"/>
              <a:t>2FA Setup</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Montserrat"/>
                <a:ea typeface="Montserrat"/>
                <a:cs typeface="Montserrat"/>
                <a:sym typeface="Montserrat"/>
              </a:rPr>
              <a:t>Logout</a:t>
            </a:r>
            <a:endParaRPr>
              <a:latin typeface="Montserrat"/>
              <a:ea typeface="Montserrat"/>
              <a:cs typeface="Montserrat"/>
              <a:sym typeface="Montserrat"/>
            </a:endParaRPr>
          </a:p>
        </p:txBody>
      </p:sp>
      <p:sp>
        <p:nvSpPr>
          <p:cNvPr id="528" name="Google Shape;528;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Single Sign-out</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Front-Channel Logout</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The user clicks on logout button on App1</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App1 executes logout sequence and calls /logout of Keycloak</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The </a:t>
            </a:r>
            <a:r>
              <a:rPr b="1" lang="en-GB">
                <a:latin typeface="Montserrat"/>
                <a:ea typeface="Montserrat"/>
                <a:cs typeface="Montserrat"/>
                <a:sym typeface="Montserrat"/>
              </a:rPr>
              <a:t>hidden iframe</a:t>
            </a:r>
            <a:r>
              <a:rPr lang="en-GB">
                <a:latin typeface="Montserrat"/>
                <a:ea typeface="Montserrat"/>
                <a:cs typeface="Montserrat"/>
                <a:sym typeface="Montserrat"/>
              </a:rPr>
              <a:t> accesses App2 logout URL</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Back-Channel Logout</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The user clicks on logout button on App1.</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App1 executes logout sequence and calls /logout of Keycloak</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Keycloak invokes App2's </a:t>
            </a:r>
            <a:r>
              <a:rPr b="1" lang="en-GB">
                <a:latin typeface="Montserrat"/>
                <a:ea typeface="Montserrat"/>
                <a:cs typeface="Montserrat"/>
                <a:sym typeface="Montserrat"/>
              </a:rPr>
              <a:t>logout endpoint</a:t>
            </a:r>
            <a:r>
              <a:rPr lang="en-GB">
                <a:latin typeface="Montserrat"/>
                <a:ea typeface="Montserrat"/>
                <a:cs typeface="Montserrat"/>
                <a:sym typeface="Montserrat"/>
              </a:rPr>
              <a:t>, asking it to remove the user's session.</a:t>
            </a:r>
            <a:endParaRPr>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Montserrat"/>
                <a:ea typeface="Montserrat"/>
                <a:cs typeface="Montserrat"/>
                <a:sym typeface="Montserrat"/>
              </a:rPr>
              <a:t>Audit logs</a:t>
            </a:r>
            <a:endParaRPr>
              <a:latin typeface="Montserrat"/>
              <a:ea typeface="Montserrat"/>
              <a:cs typeface="Montserrat"/>
              <a:sym typeface="Montserrat"/>
            </a:endParaRPr>
          </a:p>
        </p:txBody>
      </p:sp>
      <p:sp>
        <p:nvSpPr>
          <p:cNvPr id="534" name="Google Shape;534;p47"/>
          <p:cNvSpPr txBox="1"/>
          <p:nvPr>
            <p:ph idx="1" type="body"/>
          </p:nvPr>
        </p:nvSpPr>
        <p:spPr>
          <a:xfrm>
            <a:off x="311700" y="1152475"/>
            <a:ext cx="3078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latin typeface="Montserrat"/>
                <a:ea typeface="Montserrat"/>
                <a:cs typeface="Montserrat"/>
                <a:sym typeface="Montserrat"/>
              </a:rPr>
              <a:t>Login Events:</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Login</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Register</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Logout</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Refresh token</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Account Events:</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Update Email</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Update Profile</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Update Password</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Verify Email</a:t>
            </a:r>
            <a:endParaRPr>
              <a:latin typeface="Montserrat"/>
              <a:ea typeface="Montserrat"/>
              <a:cs typeface="Montserrat"/>
              <a:sym typeface="Montserrat"/>
            </a:endParaRPr>
          </a:p>
        </p:txBody>
      </p:sp>
      <p:sp>
        <p:nvSpPr>
          <p:cNvPr id="535" name="Google Shape;535;p47"/>
          <p:cNvSpPr txBox="1"/>
          <p:nvPr/>
        </p:nvSpPr>
        <p:spPr>
          <a:xfrm>
            <a:off x="3389700" y="1290100"/>
            <a:ext cx="5683200" cy="2292000"/>
          </a:xfrm>
          <a:prstGeom prst="rect">
            <a:avLst/>
          </a:prstGeom>
          <a:solidFill>
            <a:srgbClr val="EFEFEF"/>
          </a:solidFill>
          <a:ln>
            <a:noFill/>
          </a:ln>
        </p:spPr>
        <p:txBody>
          <a:bodyPr anchorCtr="0" anchor="t" bIns="91425" lIns="91425" spcFirstLastPara="1" rIns="91425" wrap="square" tIns="91425">
            <a:spAutoFit/>
          </a:bodyPr>
          <a:lstStyle/>
          <a:p>
            <a:pPr indent="0" lvl="0" marL="152400" marR="152400" rtl="0" algn="l">
              <a:lnSpc>
                <a:spcPct val="115000"/>
              </a:lnSpc>
              <a:spcBef>
                <a:spcPts val="0"/>
              </a:spcBef>
              <a:spcAft>
                <a:spcPts val="0"/>
              </a:spcAft>
              <a:buClr>
                <a:schemeClr val="dk1"/>
              </a:buClr>
              <a:buSzPts val="1100"/>
              <a:buFont typeface="Arial"/>
              <a:buNone/>
            </a:pPr>
            <a:r>
              <a:rPr lang="en-GB" sz="1200">
                <a:solidFill>
                  <a:srgbClr val="333333"/>
                </a:solidFill>
                <a:highlight>
                  <a:srgbClr val="F7F7F7"/>
                </a:highlight>
                <a:latin typeface="Montserrat"/>
                <a:ea typeface="Montserrat"/>
                <a:cs typeface="Montserrat"/>
                <a:sym typeface="Montserrat"/>
              </a:rPr>
              <a:t>11:36:09,965 WARN [org.keycloak.events] (default task-51) </a:t>
            </a:r>
            <a:r>
              <a:rPr lang="en-GB" sz="1200">
                <a:solidFill>
                  <a:srgbClr val="FF9900"/>
                </a:solidFill>
                <a:highlight>
                  <a:srgbClr val="F7F7F7"/>
                </a:highlight>
                <a:latin typeface="Montserrat"/>
                <a:ea typeface="Montserrat"/>
                <a:cs typeface="Montserrat"/>
                <a:sym typeface="Montserrat"/>
              </a:rPr>
              <a:t>type</a:t>
            </a:r>
            <a:r>
              <a:rPr lang="en-GB" sz="1200">
                <a:solidFill>
                  <a:srgbClr val="333333"/>
                </a:solidFill>
                <a:highlight>
                  <a:srgbClr val="F7F7F7"/>
                </a:highlight>
                <a:latin typeface="Montserrat"/>
                <a:ea typeface="Montserrat"/>
                <a:cs typeface="Montserrat"/>
                <a:sym typeface="Montserrat"/>
              </a:rPr>
              <a:t>=LOGIN_ERROR </a:t>
            </a:r>
            <a:r>
              <a:rPr lang="en-GB" sz="1200">
                <a:solidFill>
                  <a:srgbClr val="FF9900"/>
                </a:solidFill>
                <a:highlight>
                  <a:srgbClr val="F7F7F7"/>
                </a:highlight>
                <a:latin typeface="Montserrat"/>
                <a:ea typeface="Montserrat"/>
                <a:cs typeface="Montserrat"/>
                <a:sym typeface="Montserrat"/>
              </a:rPr>
              <a:t>realmId</a:t>
            </a:r>
            <a:r>
              <a:rPr lang="en-GB" sz="1200">
                <a:solidFill>
                  <a:srgbClr val="333333"/>
                </a:solidFill>
                <a:highlight>
                  <a:srgbClr val="F7F7F7"/>
                </a:highlight>
                <a:latin typeface="Montserrat"/>
                <a:ea typeface="Montserrat"/>
                <a:cs typeface="Montserrat"/>
                <a:sym typeface="Montserrat"/>
              </a:rPr>
              <a:t>=master </a:t>
            </a:r>
            <a:r>
              <a:rPr lang="en-GB" sz="1200">
                <a:solidFill>
                  <a:srgbClr val="FF9900"/>
                </a:solidFill>
                <a:highlight>
                  <a:srgbClr val="F7F7F7"/>
                </a:highlight>
                <a:latin typeface="Montserrat"/>
                <a:ea typeface="Montserrat"/>
                <a:cs typeface="Montserrat"/>
                <a:sym typeface="Montserrat"/>
              </a:rPr>
              <a:t>clientId</a:t>
            </a:r>
            <a:r>
              <a:rPr lang="en-GB" sz="1200">
                <a:solidFill>
                  <a:srgbClr val="333333"/>
                </a:solidFill>
                <a:highlight>
                  <a:srgbClr val="F7F7F7"/>
                </a:highlight>
                <a:latin typeface="Montserrat"/>
                <a:ea typeface="Montserrat"/>
                <a:cs typeface="Montserrat"/>
                <a:sym typeface="Montserrat"/>
              </a:rPr>
              <a:t>=erp </a:t>
            </a:r>
            <a:r>
              <a:rPr lang="en-GB" sz="1200">
                <a:solidFill>
                  <a:srgbClr val="FF9900"/>
                </a:solidFill>
                <a:highlight>
                  <a:srgbClr val="F7F7F7"/>
                </a:highlight>
                <a:latin typeface="Montserrat"/>
                <a:ea typeface="Montserrat"/>
                <a:cs typeface="Montserrat"/>
                <a:sym typeface="Montserrat"/>
              </a:rPr>
              <a:t>userId</a:t>
            </a:r>
            <a:r>
              <a:rPr lang="en-GB" sz="1200">
                <a:solidFill>
                  <a:srgbClr val="333333"/>
                </a:solidFill>
                <a:highlight>
                  <a:srgbClr val="F7F7F7"/>
                </a:highlight>
                <a:latin typeface="Montserrat"/>
                <a:ea typeface="Montserrat"/>
                <a:cs typeface="Montserrat"/>
                <a:sym typeface="Montserrat"/>
              </a:rPr>
              <a:t>=19aeb848-96fc-44f6-b0a3-59a17570d374 </a:t>
            </a:r>
            <a:r>
              <a:rPr lang="en-GB" sz="1200">
                <a:solidFill>
                  <a:srgbClr val="FF9900"/>
                </a:solidFill>
                <a:highlight>
                  <a:srgbClr val="F7F7F7"/>
                </a:highlight>
                <a:latin typeface="Montserrat"/>
                <a:ea typeface="Montserrat"/>
                <a:cs typeface="Montserrat"/>
                <a:sym typeface="Montserrat"/>
              </a:rPr>
              <a:t>ipAddress</a:t>
            </a:r>
            <a:r>
              <a:rPr lang="en-GB" sz="1200">
                <a:solidFill>
                  <a:srgbClr val="333333"/>
                </a:solidFill>
                <a:highlight>
                  <a:srgbClr val="F7F7F7"/>
                </a:highlight>
                <a:latin typeface="Montserrat"/>
                <a:ea typeface="Montserrat"/>
                <a:cs typeface="Montserrat"/>
                <a:sym typeface="Montserrat"/>
              </a:rPr>
              <a:t>=203.123.40.1 </a:t>
            </a:r>
            <a:r>
              <a:rPr lang="en-GB" sz="1200">
                <a:solidFill>
                  <a:srgbClr val="FF9900"/>
                </a:solidFill>
                <a:highlight>
                  <a:srgbClr val="F7F7F7"/>
                </a:highlight>
                <a:latin typeface="Montserrat"/>
                <a:ea typeface="Montserrat"/>
                <a:cs typeface="Montserrat"/>
                <a:sym typeface="Montserrat"/>
              </a:rPr>
              <a:t>error</a:t>
            </a:r>
            <a:r>
              <a:rPr lang="en-GB" sz="1200">
                <a:solidFill>
                  <a:srgbClr val="333333"/>
                </a:solidFill>
                <a:highlight>
                  <a:srgbClr val="F7F7F7"/>
                </a:highlight>
                <a:latin typeface="Montserrat"/>
                <a:ea typeface="Montserrat"/>
                <a:cs typeface="Montserrat"/>
                <a:sym typeface="Montserrat"/>
              </a:rPr>
              <a:t>=invalid_user_credentials </a:t>
            </a:r>
            <a:r>
              <a:rPr lang="en-GB" sz="1200">
                <a:solidFill>
                  <a:srgbClr val="FF9900"/>
                </a:solidFill>
                <a:highlight>
                  <a:srgbClr val="F7F7F7"/>
                </a:highlight>
                <a:latin typeface="Montserrat"/>
                <a:ea typeface="Montserrat"/>
                <a:cs typeface="Montserrat"/>
                <a:sym typeface="Montserrat"/>
              </a:rPr>
              <a:t>auth_method</a:t>
            </a:r>
            <a:r>
              <a:rPr lang="en-GB" sz="1200">
                <a:solidFill>
                  <a:srgbClr val="333333"/>
                </a:solidFill>
                <a:highlight>
                  <a:srgbClr val="F7F7F7"/>
                </a:highlight>
                <a:latin typeface="Montserrat"/>
                <a:ea typeface="Montserrat"/>
                <a:cs typeface="Montserrat"/>
                <a:sym typeface="Montserrat"/>
              </a:rPr>
              <a:t>=openid-connect </a:t>
            </a:r>
            <a:r>
              <a:rPr lang="en-GB" sz="1200">
                <a:solidFill>
                  <a:srgbClr val="FF9900"/>
                </a:solidFill>
                <a:highlight>
                  <a:srgbClr val="F7F7F7"/>
                </a:highlight>
                <a:latin typeface="Montserrat"/>
                <a:ea typeface="Montserrat"/>
                <a:cs typeface="Montserrat"/>
                <a:sym typeface="Montserrat"/>
              </a:rPr>
              <a:t>auth_type</a:t>
            </a:r>
            <a:r>
              <a:rPr lang="en-GB" sz="1200">
                <a:solidFill>
                  <a:srgbClr val="333333"/>
                </a:solidFill>
                <a:highlight>
                  <a:srgbClr val="F7F7F7"/>
                </a:highlight>
                <a:latin typeface="Montserrat"/>
                <a:ea typeface="Montserrat"/>
                <a:cs typeface="Montserrat"/>
                <a:sym typeface="Montserrat"/>
              </a:rPr>
              <a:t>=code </a:t>
            </a:r>
            <a:r>
              <a:rPr lang="en-GB" sz="1200">
                <a:solidFill>
                  <a:srgbClr val="FF9900"/>
                </a:solidFill>
                <a:highlight>
                  <a:srgbClr val="F7F7F7"/>
                </a:highlight>
                <a:latin typeface="Montserrat"/>
                <a:ea typeface="Montserrat"/>
                <a:cs typeface="Montserrat"/>
                <a:sym typeface="Montserrat"/>
              </a:rPr>
              <a:t>redirect_uri</a:t>
            </a:r>
            <a:r>
              <a:rPr lang="en-GB" sz="1200">
                <a:solidFill>
                  <a:srgbClr val="333333"/>
                </a:solidFill>
                <a:highlight>
                  <a:srgbClr val="F7F7F7"/>
                </a:highlight>
                <a:latin typeface="Montserrat"/>
                <a:ea typeface="Montserrat"/>
                <a:cs typeface="Montserrat"/>
                <a:sym typeface="Montserrat"/>
              </a:rPr>
              <a:t>=http://erp.merce.co/ </a:t>
            </a:r>
            <a:r>
              <a:rPr lang="en-GB" sz="1200">
                <a:solidFill>
                  <a:srgbClr val="FF9900"/>
                </a:solidFill>
                <a:highlight>
                  <a:srgbClr val="F7F7F7"/>
                </a:highlight>
                <a:latin typeface="Montserrat"/>
                <a:ea typeface="Montserrat"/>
                <a:cs typeface="Montserrat"/>
                <a:sym typeface="Montserrat"/>
              </a:rPr>
              <a:t>code_id</a:t>
            </a:r>
            <a:r>
              <a:rPr lang="en-GB" sz="1200">
                <a:solidFill>
                  <a:srgbClr val="333333"/>
                </a:solidFill>
                <a:highlight>
                  <a:srgbClr val="F7F7F7"/>
                </a:highlight>
                <a:latin typeface="Montserrat"/>
                <a:ea typeface="Montserrat"/>
                <a:cs typeface="Montserrat"/>
                <a:sym typeface="Montserrat"/>
              </a:rPr>
              <a:t>=b669da14-cdbb-41d0-b055-0810a0334607 </a:t>
            </a:r>
            <a:r>
              <a:rPr lang="en-GB" sz="1200">
                <a:solidFill>
                  <a:srgbClr val="FF9900"/>
                </a:solidFill>
                <a:highlight>
                  <a:srgbClr val="F7F7F7"/>
                </a:highlight>
                <a:latin typeface="Montserrat"/>
                <a:ea typeface="Montserrat"/>
                <a:cs typeface="Montserrat"/>
                <a:sym typeface="Montserrat"/>
              </a:rPr>
              <a:t>username</a:t>
            </a:r>
            <a:r>
              <a:rPr lang="en-GB" sz="1200">
                <a:solidFill>
                  <a:srgbClr val="333333"/>
                </a:solidFill>
                <a:highlight>
                  <a:srgbClr val="F7F7F7"/>
                </a:highlight>
                <a:latin typeface="Montserrat"/>
                <a:ea typeface="Montserrat"/>
                <a:cs typeface="Montserrat"/>
                <a:sym typeface="Montserrat"/>
              </a:rPr>
              <a:t>=admin</a:t>
            </a:r>
            <a:endParaRPr sz="1200">
              <a:solidFill>
                <a:srgbClr val="333333"/>
              </a:solidFill>
              <a:highlight>
                <a:srgbClr val="F7F7F7"/>
              </a:highlight>
              <a:latin typeface="Montserrat"/>
              <a:ea typeface="Montserrat"/>
              <a:cs typeface="Montserrat"/>
              <a:sym typeface="Montserrat"/>
            </a:endParaRPr>
          </a:p>
          <a:p>
            <a:pPr indent="0" lvl="0" marL="0" rtl="0" algn="l">
              <a:spcBef>
                <a:spcPts val="150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Montserrat"/>
                <a:ea typeface="Montserrat"/>
                <a:cs typeface="Montserrat"/>
                <a:sym typeface="Montserrat"/>
              </a:rPr>
              <a:t>User Federation</a:t>
            </a:r>
            <a:endParaRPr>
              <a:latin typeface="Montserrat"/>
              <a:ea typeface="Montserrat"/>
              <a:cs typeface="Montserrat"/>
              <a:sym typeface="Montserrat"/>
            </a:endParaRPr>
          </a:p>
        </p:txBody>
      </p:sp>
      <p:sp>
        <p:nvSpPr>
          <p:cNvPr id="541" name="Google Shape;541;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Connects external user stores like </a:t>
            </a:r>
            <a:r>
              <a:rPr b="1" lang="en-GB">
                <a:latin typeface="Montserrat"/>
                <a:ea typeface="Montserrat"/>
                <a:cs typeface="Montserrat"/>
                <a:sym typeface="Montserrat"/>
              </a:rPr>
              <a:t>LDAP</a:t>
            </a:r>
            <a:r>
              <a:rPr lang="en-GB">
                <a:latin typeface="Montserrat"/>
                <a:ea typeface="Montserrat"/>
                <a:cs typeface="Montserrat"/>
                <a:sym typeface="Montserrat"/>
              </a:rPr>
              <a:t>, </a:t>
            </a:r>
            <a:r>
              <a:rPr b="1" lang="en-GB">
                <a:latin typeface="Montserrat"/>
                <a:ea typeface="Montserrat"/>
                <a:cs typeface="Montserrat"/>
                <a:sym typeface="Montserrat"/>
              </a:rPr>
              <a:t>Active Directory</a:t>
            </a:r>
            <a:r>
              <a:rPr lang="en-GB">
                <a:latin typeface="Montserrat"/>
                <a:ea typeface="Montserrat"/>
                <a:cs typeface="Montserrat"/>
                <a:sym typeface="Montserrat"/>
              </a:rPr>
              <a:t>, etc.</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Custom user storage using User Storage SPI</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Sync and import users</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Delegate authentication </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Social Logins like Google, Facebook, Github, etc.</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Any other OpenID Connect server</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LDAP servers</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Attribute mapping</a:t>
            </a:r>
            <a:endParaRPr>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Montserrat"/>
                <a:ea typeface="Montserrat"/>
                <a:cs typeface="Montserrat"/>
                <a:sym typeface="Montserrat"/>
              </a:rPr>
              <a:t>Keycloak is extensible</a:t>
            </a:r>
            <a:endParaRPr>
              <a:latin typeface="Montserrat"/>
              <a:ea typeface="Montserrat"/>
              <a:cs typeface="Montserrat"/>
              <a:sym typeface="Montserrat"/>
            </a:endParaRPr>
          </a:p>
        </p:txBody>
      </p:sp>
      <p:sp>
        <p:nvSpPr>
          <p:cNvPr id="547" name="Google Shape;547;p49"/>
          <p:cNvSpPr txBox="1"/>
          <p:nvPr>
            <p:ph idx="1" type="body"/>
          </p:nvPr>
        </p:nvSpPr>
        <p:spPr>
          <a:xfrm>
            <a:off x="311700" y="1152475"/>
            <a:ext cx="4307400" cy="24897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Font typeface="Montserrat"/>
              <a:buChar char="-"/>
            </a:pPr>
            <a:r>
              <a:rPr lang="en-GB">
                <a:latin typeface="Montserrat"/>
                <a:ea typeface="Montserrat"/>
                <a:cs typeface="Montserrat"/>
                <a:sym typeface="Montserrat"/>
              </a:rPr>
              <a:t>Service Provider Interface</a:t>
            </a:r>
            <a:endParaRPr>
              <a:latin typeface="Montserrat"/>
              <a:ea typeface="Montserrat"/>
              <a:cs typeface="Montserrat"/>
              <a:sym typeface="Montserrat"/>
            </a:endParaRPr>
          </a:p>
          <a:p>
            <a:pPr indent="-325755" lvl="0" marL="457200" rtl="0" algn="l">
              <a:spcBef>
                <a:spcPts val="0"/>
              </a:spcBef>
              <a:spcAft>
                <a:spcPts val="0"/>
              </a:spcAft>
              <a:buSzPct val="100000"/>
              <a:buFont typeface="Montserrat"/>
              <a:buChar char="-"/>
            </a:pPr>
            <a:r>
              <a:rPr lang="en-GB">
                <a:latin typeface="Montserrat"/>
                <a:ea typeface="Montserrat"/>
                <a:cs typeface="Montserrat"/>
                <a:sym typeface="Montserrat"/>
              </a:rPr>
              <a:t>Some SPIs</a:t>
            </a:r>
            <a:endParaRPr>
              <a:latin typeface="Montserrat"/>
              <a:ea typeface="Montserrat"/>
              <a:cs typeface="Montserrat"/>
              <a:sym typeface="Montserrat"/>
            </a:endParaRPr>
          </a:p>
          <a:p>
            <a:pPr indent="-304165" lvl="1" marL="914400" rtl="0" algn="l">
              <a:spcBef>
                <a:spcPts val="0"/>
              </a:spcBef>
              <a:spcAft>
                <a:spcPts val="0"/>
              </a:spcAft>
              <a:buSzPct val="100000"/>
              <a:buFont typeface="Montserrat"/>
              <a:buChar char="-"/>
            </a:pPr>
            <a:r>
              <a:rPr lang="en-GB">
                <a:latin typeface="Montserrat"/>
                <a:ea typeface="Montserrat"/>
                <a:cs typeface="Montserrat"/>
                <a:sym typeface="Montserrat"/>
              </a:rPr>
              <a:t>Authentication</a:t>
            </a:r>
            <a:endParaRPr>
              <a:latin typeface="Montserrat"/>
              <a:ea typeface="Montserrat"/>
              <a:cs typeface="Montserrat"/>
              <a:sym typeface="Montserrat"/>
            </a:endParaRPr>
          </a:p>
          <a:p>
            <a:pPr indent="-304165" lvl="1" marL="914400" rtl="0" algn="l">
              <a:spcBef>
                <a:spcPts val="0"/>
              </a:spcBef>
              <a:spcAft>
                <a:spcPts val="0"/>
              </a:spcAft>
              <a:buSzPct val="100000"/>
              <a:buFont typeface="Montserrat"/>
              <a:buChar char="-"/>
            </a:pPr>
            <a:r>
              <a:rPr lang="en-GB">
                <a:latin typeface="Montserrat"/>
                <a:ea typeface="Montserrat"/>
                <a:cs typeface="Montserrat"/>
                <a:sym typeface="Montserrat"/>
              </a:rPr>
              <a:t>User Storage</a:t>
            </a:r>
            <a:endParaRPr>
              <a:latin typeface="Montserrat"/>
              <a:ea typeface="Montserrat"/>
              <a:cs typeface="Montserrat"/>
              <a:sym typeface="Montserrat"/>
            </a:endParaRPr>
          </a:p>
          <a:p>
            <a:pPr indent="-304165" lvl="1" marL="914400" rtl="0" algn="l">
              <a:spcBef>
                <a:spcPts val="0"/>
              </a:spcBef>
              <a:spcAft>
                <a:spcPts val="0"/>
              </a:spcAft>
              <a:buSzPct val="100000"/>
              <a:buFont typeface="Montserrat"/>
              <a:buChar char="-"/>
            </a:pPr>
            <a:r>
              <a:rPr lang="en-GB">
                <a:latin typeface="Montserrat"/>
                <a:ea typeface="Montserrat"/>
                <a:cs typeface="Montserrat"/>
                <a:sym typeface="Montserrat"/>
              </a:rPr>
              <a:t>Event Listener</a:t>
            </a:r>
            <a:endParaRPr>
              <a:latin typeface="Montserrat"/>
              <a:ea typeface="Montserrat"/>
              <a:cs typeface="Montserrat"/>
              <a:sym typeface="Montserrat"/>
            </a:endParaRPr>
          </a:p>
          <a:p>
            <a:pPr indent="-304165" lvl="1" marL="914400" rtl="0" algn="l">
              <a:spcBef>
                <a:spcPts val="0"/>
              </a:spcBef>
              <a:spcAft>
                <a:spcPts val="0"/>
              </a:spcAft>
              <a:buSzPct val="100000"/>
              <a:buFont typeface="Montserrat"/>
              <a:buChar char="-"/>
            </a:pPr>
            <a:r>
              <a:rPr lang="en-GB">
                <a:latin typeface="Montserrat"/>
                <a:ea typeface="Montserrat"/>
                <a:cs typeface="Montserrat"/>
                <a:sym typeface="Montserrat"/>
              </a:rPr>
              <a:t>Theme Selector</a:t>
            </a:r>
            <a:endParaRPr>
              <a:latin typeface="Montserrat"/>
              <a:ea typeface="Montserrat"/>
              <a:cs typeface="Montserrat"/>
              <a:sym typeface="Montserrat"/>
            </a:endParaRPr>
          </a:p>
          <a:p>
            <a:pPr indent="-325755" lvl="0" marL="457200" rtl="0" algn="l">
              <a:spcBef>
                <a:spcPts val="0"/>
              </a:spcBef>
              <a:spcAft>
                <a:spcPts val="0"/>
              </a:spcAft>
              <a:buSzPct val="100000"/>
              <a:buFont typeface="Montserrat"/>
              <a:buChar char="-"/>
            </a:pPr>
            <a:r>
              <a:rPr lang="en-GB">
                <a:latin typeface="Montserrat"/>
                <a:ea typeface="Montserrat"/>
                <a:cs typeface="Montserrat"/>
                <a:sym typeface="Montserrat"/>
              </a:rPr>
              <a:t>SPIs Developed By Merce</a:t>
            </a:r>
            <a:endParaRPr>
              <a:latin typeface="Montserrat"/>
              <a:ea typeface="Montserrat"/>
              <a:cs typeface="Montserrat"/>
              <a:sym typeface="Montserrat"/>
            </a:endParaRPr>
          </a:p>
          <a:p>
            <a:pPr indent="-304165" lvl="1" marL="914400" rtl="0" algn="l">
              <a:spcBef>
                <a:spcPts val="0"/>
              </a:spcBef>
              <a:spcAft>
                <a:spcPts val="0"/>
              </a:spcAft>
              <a:buSzPct val="100000"/>
              <a:buFont typeface="Montserrat"/>
              <a:buChar char="-"/>
            </a:pPr>
            <a:r>
              <a:rPr lang="en-GB">
                <a:latin typeface="Montserrat"/>
                <a:ea typeface="Montserrat"/>
                <a:cs typeface="Montserrat"/>
                <a:sym typeface="Montserrat"/>
              </a:rPr>
              <a:t>SMS OTP Based 2FA</a:t>
            </a:r>
            <a:endParaRPr>
              <a:latin typeface="Montserrat"/>
              <a:ea typeface="Montserrat"/>
              <a:cs typeface="Montserrat"/>
              <a:sym typeface="Montserrat"/>
            </a:endParaRPr>
          </a:p>
          <a:p>
            <a:pPr indent="-304165" lvl="1" marL="914400" rtl="0" algn="l">
              <a:spcBef>
                <a:spcPts val="0"/>
              </a:spcBef>
              <a:spcAft>
                <a:spcPts val="0"/>
              </a:spcAft>
              <a:buSzPct val="100000"/>
              <a:buFont typeface="Montserrat"/>
              <a:buChar char="-"/>
            </a:pPr>
            <a:r>
              <a:rPr lang="en-GB">
                <a:latin typeface="Montserrat"/>
                <a:ea typeface="Montserrat"/>
                <a:cs typeface="Montserrat"/>
                <a:sym typeface="Montserrat"/>
              </a:rPr>
              <a:t>Geolocation based auth control</a:t>
            </a:r>
            <a:endParaRPr>
              <a:latin typeface="Montserrat"/>
              <a:ea typeface="Montserrat"/>
              <a:cs typeface="Montserrat"/>
              <a:sym typeface="Montserrat"/>
            </a:endParaRPr>
          </a:p>
          <a:p>
            <a:pPr indent="-325755" lvl="0" marL="457200" rtl="0" algn="l">
              <a:spcBef>
                <a:spcPts val="0"/>
              </a:spcBef>
              <a:spcAft>
                <a:spcPts val="0"/>
              </a:spcAft>
              <a:buSzPct val="100000"/>
              <a:buFont typeface="Montserrat"/>
              <a:buChar char="-"/>
            </a:pPr>
            <a:r>
              <a:rPr lang="en-GB">
                <a:latin typeface="Montserrat"/>
                <a:ea typeface="Montserrat"/>
                <a:cs typeface="Montserrat"/>
                <a:sym typeface="Montserrat"/>
              </a:rPr>
              <a:t>Customizing authentication flow</a:t>
            </a:r>
            <a:endParaRPr>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p:txBody>
      </p:sp>
      <p:pic>
        <p:nvPicPr>
          <p:cNvPr id="548" name="Google Shape;548;p49"/>
          <p:cNvPicPr preferRelativeResize="0"/>
          <p:nvPr/>
        </p:nvPicPr>
        <p:blipFill>
          <a:blip r:embed="rId3">
            <a:alphaModFix/>
          </a:blip>
          <a:stretch>
            <a:fillRect/>
          </a:stretch>
        </p:blipFill>
        <p:spPr>
          <a:xfrm>
            <a:off x="4648201" y="821175"/>
            <a:ext cx="1563875" cy="4262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Montserrat"/>
                <a:ea typeface="Montserrat"/>
                <a:cs typeface="Montserrat"/>
                <a:sym typeface="Montserrat"/>
              </a:rPr>
              <a:t>Changing the look and feel</a:t>
            </a:r>
            <a:endParaRPr>
              <a:latin typeface="Montserrat"/>
              <a:ea typeface="Montserrat"/>
              <a:cs typeface="Montserrat"/>
              <a:sym typeface="Montserrat"/>
            </a:endParaRPr>
          </a:p>
        </p:txBody>
      </p:sp>
      <p:sp>
        <p:nvSpPr>
          <p:cNvPr id="554" name="Google Shape;554;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Custom themes using FreeMarker templates, CSS and JS</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Themes for</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Login, signup pages</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Admin console</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Email templates</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 Supports internationalization (i18n)</a:t>
            </a:r>
            <a:endParaRPr>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Montserrat"/>
                <a:ea typeface="Montserrat"/>
                <a:cs typeface="Montserrat"/>
                <a:sym typeface="Montserrat"/>
              </a:rPr>
              <a:t>Integrating Applications With Keycloak</a:t>
            </a:r>
            <a:endParaRPr>
              <a:latin typeface="Montserrat"/>
              <a:ea typeface="Montserrat"/>
              <a:cs typeface="Montserrat"/>
              <a:sym typeface="Montserrat"/>
            </a:endParaRPr>
          </a:p>
        </p:txBody>
      </p:sp>
      <p:sp>
        <p:nvSpPr>
          <p:cNvPr id="560" name="Google Shape;560;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Keycloak adapters</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Java, Spring Boot, Spring Security, Servlet Filter, Tomcat, Jetty, and so on</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Javascript, Angular, Node, and so on </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OpenID certified libraries </a:t>
            </a:r>
            <a:r>
              <a:rPr lang="en-GB" u="sng">
                <a:solidFill>
                  <a:schemeClr val="accent5"/>
                </a:solidFill>
                <a:latin typeface="Montserrat"/>
                <a:ea typeface="Montserrat"/>
                <a:cs typeface="Montserrat"/>
                <a:sym typeface="Montserrat"/>
                <a:hlinkClick r:id="rId3">
                  <a:extLst>
                    <a:ext uri="{A12FA001-AC4F-418D-AE19-62706E023703}">
                      <ahyp:hlinkClr val="tx"/>
                    </a:ext>
                  </a:extLst>
                </a:hlinkClick>
              </a:rPr>
              <a:t>https://openid.net/developers/certified/</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PHP, Go, Python, Ruby, and so on</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Reverse Proxies</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OAuth2 Proxy</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Mod_auth_openidc Apache module</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Or any generic OIDC implementation</a:t>
            </a:r>
            <a:endParaRPr>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5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GB">
                <a:latin typeface="Montserrat"/>
                <a:ea typeface="Montserrat"/>
                <a:cs typeface="Montserrat"/>
                <a:sym typeface="Montserrat"/>
              </a:rPr>
              <a:t>Thank you!</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53"/>
          <p:cNvSpPr txBox="1"/>
          <p:nvPr>
            <p:ph type="title"/>
          </p:nvPr>
        </p:nvSpPr>
        <p:spPr>
          <a:xfrm>
            <a:off x="311700" y="-88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Assets</a:t>
            </a:r>
            <a:endParaRPr/>
          </a:p>
        </p:txBody>
      </p:sp>
      <p:pic>
        <p:nvPicPr>
          <p:cNvPr id="571" name="Google Shape;571;p53"/>
          <p:cNvPicPr preferRelativeResize="0"/>
          <p:nvPr/>
        </p:nvPicPr>
        <p:blipFill>
          <a:blip r:embed="rId3">
            <a:alphaModFix/>
          </a:blip>
          <a:stretch>
            <a:fillRect/>
          </a:stretch>
        </p:blipFill>
        <p:spPr>
          <a:xfrm>
            <a:off x="4231750" y="1618250"/>
            <a:ext cx="307651" cy="307651"/>
          </a:xfrm>
          <a:prstGeom prst="rect">
            <a:avLst/>
          </a:prstGeom>
          <a:noFill/>
          <a:ln>
            <a:noFill/>
          </a:ln>
        </p:spPr>
      </p:pic>
      <p:pic>
        <p:nvPicPr>
          <p:cNvPr id="572" name="Google Shape;572;p53"/>
          <p:cNvPicPr preferRelativeResize="0"/>
          <p:nvPr/>
        </p:nvPicPr>
        <p:blipFill>
          <a:blip r:embed="rId4">
            <a:alphaModFix/>
          </a:blip>
          <a:stretch>
            <a:fillRect/>
          </a:stretch>
        </p:blipFill>
        <p:spPr>
          <a:xfrm>
            <a:off x="3110249" y="1565630"/>
            <a:ext cx="396300" cy="396300"/>
          </a:xfrm>
          <a:prstGeom prst="rect">
            <a:avLst/>
          </a:prstGeom>
          <a:noFill/>
          <a:ln>
            <a:noFill/>
          </a:ln>
        </p:spPr>
      </p:pic>
      <p:pic>
        <p:nvPicPr>
          <p:cNvPr id="573" name="Google Shape;573;p53"/>
          <p:cNvPicPr preferRelativeResize="0"/>
          <p:nvPr/>
        </p:nvPicPr>
        <p:blipFill>
          <a:blip r:embed="rId5">
            <a:alphaModFix/>
          </a:blip>
          <a:stretch>
            <a:fillRect/>
          </a:stretch>
        </p:blipFill>
        <p:spPr>
          <a:xfrm>
            <a:off x="1915975" y="2513559"/>
            <a:ext cx="396300" cy="396300"/>
          </a:xfrm>
          <a:prstGeom prst="rect">
            <a:avLst/>
          </a:prstGeom>
          <a:noFill/>
          <a:ln>
            <a:noFill/>
          </a:ln>
        </p:spPr>
      </p:pic>
      <p:pic>
        <p:nvPicPr>
          <p:cNvPr id="574" name="Google Shape;574;p53"/>
          <p:cNvPicPr preferRelativeResize="0"/>
          <p:nvPr/>
        </p:nvPicPr>
        <p:blipFill>
          <a:blip r:embed="rId6">
            <a:alphaModFix/>
          </a:blip>
          <a:stretch>
            <a:fillRect/>
          </a:stretch>
        </p:blipFill>
        <p:spPr>
          <a:xfrm>
            <a:off x="775553" y="1565617"/>
            <a:ext cx="396300" cy="396300"/>
          </a:xfrm>
          <a:prstGeom prst="rect">
            <a:avLst/>
          </a:prstGeom>
          <a:noFill/>
          <a:ln>
            <a:noFill/>
          </a:ln>
        </p:spPr>
      </p:pic>
      <p:pic>
        <p:nvPicPr>
          <p:cNvPr id="575" name="Google Shape;575;p53"/>
          <p:cNvPicPr preferRelativeResize="0"/>
          <p:nvPr/>
        </p:nvPicPr>
        <p:blipFill>
          <a:blip r:embed="rId7">
            <a:alphaModFix/>
          </a:blip>
          <a:stretch>
            <a:fillRect/>
          </a:stretch>
        </p:blipFill>
        <p:spPr>
          <a:xfrm>
            <a:off x="4231750" y="2714950"/>
            <a:ext cx="396298" cy="396298"/>
          </a:xfrm>
          <a:prstGeom prst="rect">
            <a:avLst/>
          </a:prstGeom>
          <a:noFill/>
          <a:ln>
            <a:noFill/>
          </a:ln>
        </p:spPr>
      </p:pic>
      <p:pic>
        <p:nvPicPr>
          <p:cNvPr id="576" name="Google Shape;576;p53"/>
          <p:cNvPicPr preferRelativeResize="0"/>
          <p:nvPr/>
        </p:nvPicPr>
        <p:blipFill>
          <a:blip r:embed="rId8">
            <a:alphaModFix/>
          </a:blip>
          <a:stretch>
            <a:fillRect/>
          </a:stretch>
        </p:blipFill>
        <p:spPr>
          <a:xfrm>
            <a:off x="4231750" y="2099475"/>
            <a:ext cx="441901" cy="441901"/>
          </a:xfrm>
          <a:prstGeom prst="rect">
            <a:avLst/>
          </a:prstGeom>
          <a:noFill/>
          <a:ln>
            <a:noFill/>
          </a:ln>
        </p:spPr>
      </p:pic>
      <p:pic>
        <p:nvPicPr>
          <p:cNvPr id="577" name="Google Shape;577;p53"/>
          <p:cNvPicPr preferRelativeResize="0"/>
          <p:nvPr/>
        </p:nvPicPr>
        <p:blipFill>
          <a:blip r:embed="rId9">
            <a:alphaModFix/>
          </a:blip>
          <a:stretch>
            <a:fillRect/>
          </a:stretch>
        </p:blipFill>
        <p:spPr>
          <a:xfrm>
            <a:off x="3157399" y="2099463"/>
            <a:ext cx="441900" cy="441900"/>
          </a:xfrm>
          <a:prstGeom prst="rect">
            <a:avLst/>
          </a:prstGeom>
          <a:noFill/>
          <a:ln>
            <a:noFill/>
          </a:ln>
        </p:spPr>
      </p:pic>
      <p:pic>
        <p:nvPicPr>
          <p:cNvPr id="578" name="Google Shape;578;p53"/>
          <p:cNvPicPr preferRelativeResize="0"/>
          <p:nvPr/>
        </p:nvPicPr>
        <p:blipFill>
          <a:blip r:embed="rId10">
            <a:alphaModFix/>
          </a:blip>
          <a:stretch>
            <a:fillRect/>
          </a:stretch>
        </p:blipFill>
        <p:spPr>
          <a:xfrm>
            <a:off x="6040666" y="2229550"/>
            <a:ext cx="364677" cy="364677"/>
          </a:xfrm>
          <a:prstGeom prst="rect">
            <a:avLst/>
          </a:prstGeom>
          <a:noFill/>
          <a:ln>
            <a:noFill/>
          </a:ln>
        </p:spPr>
      </p:pic>
      <p:pic>
        <p:nvPicPr>
          <p:cNvPr id="579" name="Google Shape;579;p53"/>
          <p:cNvPicPr preferRelativeResize="0"/>
          <p:nvPr/>
        </p:nvPicPr>
        <p:blipFill>
          <a:blip r:embed="rId11">
            <a:alphaModFix/>
          </a:blip>
          <a:stretch>
            <a:fillRect/>
          </a:stretch>
        </p:blipFill>
        <p:spPr>
          <a:xfrm>
            <a:off x="6040666" y="1704976"/>
            <a:ext cx="250301" cy="250301"/>
          </a:xfrm>
          <a:prstGeom prst="rect">
            <a:avLst/>
          </a:prstGeom>
          <a:noFill/>
          <a:ln>
            <a:noFill/>
          </a:ln>
        </p:spPr>
      </p:pic>
      <p:pic>
        <p:nvPicPr>
          <p:cNvPr id="580" name="Google Shape;580;p53"/>
          <p:cNvPicPr preferRelativeResize="0"/>
          <p:nvPr/>
        </p:nvPicPr>
        <p:blipFill>
          <a:blip r:embed="rId12">
            <a:alphaModFix/>
          </a:blip>
          <a:stretch>
            <a:fillRect/>
          </a:stretch>
        </p:blipFill>
        <p:spPr>
          <a:xfrm>
            <a:off x="1915975" y="2099471"/>
            <a:ext cx="307650" cy="307642"/>
          </a:xfrm>
          <a:prstGeom prst="rect">
            <a:avLst/>
          </a:prstGeom>
          <a:noFill/>
          <a:ln>
            <a:noFill/>
          </a:ln>
        </p:spPr>
      </p:pic>
      <p:pic>
        <p:nvPicPr>
          <p:cNvPr id="581" name="Google Shape;581;p53"/>
          <p:cNvPicPr preferRelativeResize="0"/>
          <p:nvPr/>
        </p:nvPicPr>
        <p:blipFill>
          <a:blip r:embed="rId13">
            <a:alphaModFix/>
          </a:blip>
          <a:stretch>
            <a:fillRect/>
          </a:stretch>
        </p:blipFill>
        <p:spPr>
          <a:xfrm>
            <a:off x="1915975" y="1551125"/>
            <a:ext cx="441900" cy="441900"/>
          </a:xfrm>
          <a:prstGeom prst="rect">
            <a:avLst/>
          </a:prstGeom>
          <a:noFill/>
          <a:ln>
            <a:noFill/>
          </a:ln>
        </p:spPr>
      </p:pic>
      <p:pic>
        <p:nvPicPr>
          <p:cNvPr id="582" name="Google Shape;582;p53"/>
          <p:cNvPicPr preferRelativeResize="0"/>
          <p:nvPr/>
        </p:nvPicPr>
        <p:blipFill>
          <a:blip r:embed="rId14">
            <a:alphaModFix/>
          </a:blip>
          <a:stretch>
            <a:fillRect/>
          </a:stretch>
        </p:blipFill>
        <p:spPr>
          <a:xfrm>
            <a:off x="775553" y="3662353"/>
            <a:ext cx="441901" cy="441901"/>
          </a:xfrm>
          <a:prstGeom prst="rect">
            <a:avLst/>
          </a:prstGeom>
          <a:noFill/>
          <a:ln>
            <a:noFill/>
          </a:ln>
        </p:spPr>
      </p:pic>
      <p:pic>
        <p:nvPicPr>
          <p:cNvPr id="583" name="Google Shape;583;p53"/>
          <p:cNvPicPr preferRelativeResize="0"/>
          <p:nvPr/>
        </p:nvPicPr>
        <p:blipFill>
          <a:blip r:embed="rId15">
            <a:alphaModFix/>
          </a:blip>
          <a:stretch>
            <a:fillRect/>
          </a:stretch>
        </p:blipFill>
        <p:spPr>
          <a:xfrm>
            <a:off x="775553" y="4309625"/>
            <a:ext cx="511624" cy="511624"/>
          </a:xfrm>
          <a:prstGeom prst="rect">
            <a:avLst/>
          </a:prstGeom>
          <a:noFill/>
          <a:ln>
            <a:noFill/>
          </a:ln>
        </p:spPr>
      </p:pic>
      <p:pic>
        <p:nvPicPr>
          <p:cNvPr id="584" name="Google Shape;584;p53"/>
          <p:cNvPicPr preferRelativeResize="0"/>
          <p:nvPr/>
        </p:nvPicPr>
        <p:blipFill>
          <a:blip r:embed="rId16">
            <a:alphaModFix/>
          </a:blip>
          <a:stretch>
            <a:fillRect/>
          </a:stretch>
        </p:blipFill>
        <p:spPr>
          <a:xfrm>
            <a:off x="775553" y="2945357"/>
            <a:ext cx="511625" cy="511624"/>
          </a:xfrm>
          <a:prstGeom prst="rect">
            <a:avLst/>
          </a:prstGeom>
          <a:noFill/>
          <a:ln>
            <a:noFill/>
          </a:ln>
        </p:spPr>
      </p:pic>
      <p:pic>
        <p:nvPicPr>
          <p:cNvPr id="585" name="Google Shape;585;p53"/>
          <p:cNvPicPr preferRelativeResize="0"/>
          <p:nvPr/>
        </p:nvPicPr>
        <p:blipFill>
          <a:blip r:embed="rId17">
            <a:alphaModFix/>
          </a:blip>
          <a:stretch>
            <a:fillRect/>
          </a:stretch>
        </p:blipFill>
        <p:spPr>
          <a:xfrm flipH="1">
            <a:off x="775553" y="2167288"/>
            <a:ext cx="572698" cy="572698"/>
          </a:xfrm>
          <a:prstGeom prst="rect">
            <a:avLst/>
          </a:prstGeom>
          <a:noFill/>
          <a:ln>
            <a:noFill/>
          </a:ln>
        </p:spPr>
      </p:pic>
      <p:pic>
        <p:nvPicPr>
          <p:cNvPr id="586" name="Google Shape;586;p53"/>
          <p:cNvPicPr preferRelativeResize="0"/>
          <p:nvPr/>
        </p:nvPicPr>
        <p:blipFill>
          <a:blip r:embed="rId18">
            <a:alphaModFix/>
          </a:blip>
          <a:stretch>
            <a:fillRect/>
          </a:stretch>
        </p:blipFill>
        <p:spPr>
          <a:xfrm flipH="1" rot="10800000">
            <a:off x="6040666" y="3450423"/>
            <a:ext cx="364677" cy="364677"/>
          </a:xfrm>
          <a:prstGeom prst="rect">
            <a:avLst/>
          </a:prstGeom>
          <a:noFill/>
          <a:ln>
            <a:noFill/>
          </a:ln>
        </p:spPr>
      </p:pic>
      <p:pic>
        <p:nvPicPr>
          <p:cNvPr id="587" name="Google Shape;587;p53"/>
          <p:cNvPicPr preferRelativeResize="0"/>
          <p:nvPr/>
        </p:nvPicPr>
        <p:blipFill>
          <a:blip r:embed="rId19">
            <a:alphaModFix/>
          </a:blip>
          <a:stretch>
            <a:fillRect/>
          </a:stretch>
        </p:blipFill>
        <p:spPr>
          <a:xfrm>
            <a:off x="6040666" y="2868500"/>
            <a:ext cx="307651" cy="307651"/>
          </a:xfrm>
          <a:prstGeom prst="rect">
            <a:avLst/>
          </a:prstGeom>
          <a:noFill/>
          <a:ln>
            <a:noFill/>
          </a:ln>
        </p:spPr>
      </p:pic>
      <p:pic>
        <p:nvPicPr>
          <p:cNvPr id="588" name="Google Shape;588;p53"/>
          <p:cNvPicPr preferRelativeResize="0"/>
          <p:nvPr/>
        </p:nvPicPr>
        <p:blipFill>
          <a:blip r:embed="rId20">
            <a:alphaModFix/>
          </a:blip>
          <a:stretch>
            <a:fillRect/>
          </a:stretch>
        </p:blipFill>
        <p:spPr>
          <a:xfrm>
            <a:off x="6040666" y="4671295"/>
            <a:ext cx="307650" cy="307650"/>
          </a:xfrm>
          <a:prstGeom prst="rect">
            <a:avLst/>
          </a:prstGeom>
          <a:noFill/>
          <a:ln>
            <a:noFill/>
          </a:ln>
        </p:spPr>
      </p:pic>
      <p:pic>
        <p:nvPicPr>
          <p:cNvPr id="589" name="Google Shape;589;p53"/>
          <p:cNvPicPr preferRelativeResize="0"/>
          <p:nvPr/>
        </p:nvPicPr>
        <p:blipFill>
          <a:blip r:embed="rId21">
            <a:alphaModFix/>
          </a:blip>
          <a:stretch>
            <a:fillRect/>
          </a:stretch>
        </p:blipFill>
        <p:spPr>
          <a:xfrm>
            <a:off x="6040666" y="4089372"/>
            <a:ext cx="307651" cy="307651"/>
          </a:xfrm>
          <a:prstGeom prst="rect">
            <a:avLst/>
          </a:prstGeom>
          <a:noFill/>
          <a:ln>
            <a:noFill/>
          </a:ln>
        </p:spPr>
      </p:pic>
      <p:pic>
        <p:nvPicPr>
          <p:cNvPr id="590" name="Google Shape;590;p53"/>
          <p:cNvPicPr preferRelativeResize="0"/>
          <p:nvPr/>
        </p:nvPicPr>
        <p:blipFill>
          <a:blip r:embed="rId22">
            <a:alphaModFix/>
          </a:blip>
          <a:stretch>
            <a:fillRect/>
          </a:stretch>
        </p:blipFill>
        <p:spPr>
          <a:xfrm>
            <a:off x="2449038" y="752947"/>
            <a:ext cx="481537" cy="572700"/>
          </a:xfrm>
          <a:prstGeom prst="rect">
            <a:avLst/>
          </a:prstGeom>
          <a:noFill/>
          <a:ln>
            <a:noFill/>
          </a:ln>
        </p:spPr>
      </p:pic>
      <p:pic>
        <p:nvPicPr>
          <p:cNvPr id="591" name="Google Shape;591;p53"/>
          <p:cNvPicPr preferRelativeResize="0"/>
          <p:nvPr/>
        </p:nvPicPr>
        <p:blipFill>
          <a:blip r:embed="rId22">
            <a:alphaModFix/>
          </a:blip>
          <a:stretch>
            <a:fillRect/>
          </a:stretch>
        </p:blipFill>
        <p:spPr>
          <a:xfrm>
            <a:off x="3227431" y="794670"/>
            <a:ext cx="354000" cy="421029"/>
          </a:xfrm>
          <a:prstGeom prst="rect">
            <a:avLst/>
          </a:prstGeom>
          <a:noFill/>
          <a:ln>
            <a:noFill/>
          </a:ln>
        </p:spPr>
      </p:pic>
      <p:pic>
        <p:nvPicPr>
          <p:cNvPr id="592" name="Google Shape;592;p53"/>
          <p:cNvPicPr preferRelativeResize="0"/>
          <p:nvPr/>
        </p:nvPicPr>
        <p:blipFill>
          <a:blip r:embed="rId22">
            <a:alphaModFix/>
          </a:blip>
          <a:stretch>
            <a:fillRect/>
          </a:stretch>
        </p:blipFill>
        <p:spPr>
          <a:xfrm>
            <a:off x="3878286" y="833825"/>
            <a:ext cx="284781" cy="338700"/>
          </a:xfrm>
          <a:prstGeom prst="rect">
            <a:avLst/>
          </a:prstGeom>
          <a:noFill/>
          <a:ln>
            <a:noFill/>
          </a:ln>
        </p:spPr>
      </p:pic>
      <p:pic>
        <p:nvPicPr>
          <p:cNvPr id="593" name="Google Shape;593;p53"/>
          <p:cNvPicPr preferRelativeResize="0"/>
          <p:nvPr/>
        </p:nvPicPr>
        <p:blipFill>
          <a:blip r:embed="rId23">
            <a:alphaModFix/>
          </a:blip>
          <a:stretch>
            <a:fillRect/>
          </a:stretch>
        </p:blipFill>
        <p:spPr>
          <a:xfrm>
            <a:off x="5616508" y="743739"/>
            <a:ext cx="581700" cy="581685"/>
          </a:xfrm>
          <a:prstGeom prst="rect">
            <a:avLst/>
          </a:prstGeom>
          <a:noFill/>
          <a:ln>
            <a:noFill/>
          </a:ln>
        </p:spPr>
      </p:pic>
      <p:pic>
        <p:nvPicPr>
          <p:cNvPr id="594" name="Google Shape;594;p53"/>
          <p:cNvPicPr preferRelativeResize="0"/>
          <p:nvPr/>
        </p:nvPicPr>
        <p:blipFill>
          <a:blip r:embed="rId23">
            <a:alphaModFix/>
          </a:blip>
          <a:stretch>
            <a:fillRect/>
          </a:stretch>
        </p:blipFill>
        <p:spPr>
          <a:xfrm>
            <a:off x="4965349" y="826025"/>
            <a:ext cx="431100" cy="431100"/>
          </a:xfrm>
          <a:prstGeom prst="rect">
            <a:avLst/>
          </a:prstGeom>
          <a:noFill/>
          <a:ln>
            <a:noFill/>
          </a:ln>
        </p:spPr>
      </p:pic>
      <p:pic>
        <p:nvPicPr>
          <p:cNvPr id="595" name="Google Shape;595;p53"/>
          <p:cNvPicPr preferRelativeResize="0"/>
          <p:nvPr/>
        </p:nvPicPr>
        <p:blipFill>
          <a:blip r:embed="rId23">
            <a:alphaModFix/>
          </a:blip>
          <a:stretch>
            <a:fillRect/>
          </a:stretch>
        </p:blipFill>
        <p:spPr>
          <a:xfrm>
            <a:off x="4459923" y="889325"/>
            <a:ext cx="284774" cy="284774"/>
          </a:xfrm>
          <a:prstGeom prst="rect">
            <a:avLst/>
          </a:prstGeom>
          <a:noFill/>
          <a:ln>
            <a:noFill/>
          </a:ln>
        </p:spPr>
      </p:pic>
      <p:sp>
        <p:nvSpPr>
          <p:cNvPr id="596" name="Google Shape;596;p53"/>
          <p:cNvSpPr txBox="1"/>
          <p:nvPr/>
        </p:nvSpPr>
        <p:spPr>
          <a:xfrm>
            <a:off x="6851250" y="1172525"/>
            <a:ext cx="466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1 </a:t>
            </a:r>
            <a:endParaRPr sz="1000">
              <a:solidFill>
                <a:schemeClr val="lt1"/>
              </a:solidFill>
              <a:highlight>
                <a:schemeClr val="dk2"/>
              </a:highlight>
              <a:latin typeface="Courier New"/>
              <a:ea typeface="Courier New"/>
              <a:cs typeface="Courier New"/>
              <a:sym typeface="Courier New"/>
            </a:endParaRPr>
          </a:p>
        </p:txBody>
      </p:sp>
      <p:sp>
        <p:nvSpPr>
          <p:cNvPr id="597" name="Google Shape;597;p53"/>
          <p:cNvSpPr txBox="1"/>
          <p:nvPr/>
        </p:nvSpPr>
        <p:spPr>
          <a:xfrm>
            <a:off x="6851275" y="1733041"/>
            <a:ext cx="354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2   </a:t>
            </a:r>
            <a:endParaRPr sz="1000">
              <a:highlight>
                <a:srgbClr val="B6D7A8"/>
              </a:highlight>
              <a:latin typeface="Courier New"/>
              <a:ea typeface="Courier New"/>
              <a:cs typeface="Courier New"/>
              <a:sym typeface="Courier New"/>
            </a:endParaRPr>
          </a:p>
        </p:txBody>
      </p:sp>
      <p:sp>
        <p:nvSpPr>
          <p:cNvPr id="598" name="Google Shape;598;p53"/>
          <p:cNvSpPr txBox="1"/>
          <p:nvPr/>
        </p:nvSpPr>
        <p:spPr>
          <a:xfrm>
            <a:off x="6887400" y="2265674"/>
            <a:ext cx="39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3</a:t>
            </a:r>
            <a:endParaRPr sz="1000">
              <a:highlight>
                <a:srgbClr val="93C47D"/>
              </a:highlight>
            </a:endParaRPr>
          </a:p>
        </p:txBody>
      </p:sp>
      <p:sp>
        <p:nvSpPr>
          <p:cNvPr id="599" name="Google Shape;599;p53"/>
          <p:cNvSpPr txBox="1"/>
          <p:nvPr/>
        </p:nvSpPr>
        <p:spPr>
          <a:xfrm>
            <a:off x="6930295" y="2647450"/>
            <a:ext cx="354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4</a:t>
            </a:r>
            <a:endParaRPr sz="1000">
              <a:highlight>
                <a:srgbClr val="B6D7A8"/>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GB">
                <a:latin typeface="Montserrat"/>
                <a:ea typeface="Montserrat"/>
                <a:cs typeface="Montserrat"/>
                <a:sym typeface="Montserrat"/>
              </a:rPr>
              <a:t>Our current authentication flow</a:t>
            </a:r>
            <a:endParaRPr>
              <a:latin typeface="Montserrat"/>
              <a:ea typeface="Montserrat"/>
              <a:cs typeface="Montserrat"/>
              <a:sym typeface="Montserrat"/>
            </a:endParaRPr>
          </a:p>
          <a:p>
            <a:pPr indent="0" lvl="0" marL="0" marR="0" rtl="0" algn="l">
              <a:lnSpc>
                <a:spcPct val="100000"/>
              </a:lnSpc>
              <a:spcBef>
                <a:spcPts val="0"/>
              </a:spcBef>
              <a:spcAft>
                <a:spcPts val="0"/>
              </a:spcAft>
              <a:buSzPct val="111111"/>
              <a:buNone/>
            </a:pPr>
            <a:r>
              <a:t/>
            </a:r>
            <a:endParaRPr>
              <a:latin typeface="Montserrat"/>
              <a:ea typeface="Montserrat"/>
              <a:cs typeface="Montserrat"/>
              <a:sym typeface="Montserrat"/>
            </a:endParaRPr>
          </a:p>
        </p:txBody>
      </p:sp>
      <p:sp>
        <p:nvSpPr>
          <p:cNvPr id="135" name="Google Shape;135;p27"/>
          <p:cNvSpPr/>
          <p:nvPr/>
        </p:nvSpPr>
        <p:spPr>
          <a:xfrm>
            <a:off x="981675" y="1425975"/>
            <a:ext cx="687000" cy="400800"/>
          </a:xfrm>
          <a:prstGeom prst="rect">
            <a:avLst/>
          </a:prstGeom>
          <a:solidFill>
            <a:srgbClr val="FCE5CD"/>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br>
              <a:rPr lang="en-GB" sz="800">
                <a:latin typeface="Montserrat"/>
                <a:ea typeface="Montserrat"/>
                <a:cs typeface="Montserrat"/>
                <a:sym typeface="Montserrat"/>
              </a:rPr>
            </a:br>
            <a:br>
              <a:rPr lang="en-GB" sz="800">
                <a:latin typeface="Montserrat"/>
                <a:ea typeface="Montserrat"/>
                <a:cs typeface="Montserrat"/>
                <a:sym typeface="Montserrat"/>
              </a:rPr>
            </a:br>
            <a:r>
              <a:rPr lang="en-GB" sz="800">
                <a:latin typeface="Montserrat"/>
                <a:ea typeface="Montserrat"/>
                <a:cs typeface="Montserrat"/>
                <a:sym typeface="Montserrat"/>
              </a:rPr>
              <a:t>App frontend</a:t>
            </a:r>
            <a:endParaRPr sz="800">
              <a:latin typeface="Montserrat"/>
              <a:ea typeface="Montserrat"/>
              <a:cs typeface="Montserrat"/>
              <a:sym typeface="Montserrat"/>
            </a:endParaRPr>
          </a:p>
          <a:p>
            <a:pPr indent="0" lvl="0" marL="0" rtl="0" algn="l">
              <a:spcBef>
                <a:spcPts val="0"/>
              </a:spcBef>
              <a:spcAft>
                <a:spcPts val="0"/>
              </a:spcAft>
              <a:buNone/>
            </a:pPr>
            <a:r>
              <a:t/>
            </a:r>
            <a:endParaRPr/>
          </a:p>
        </p:txBody>
      </p:sp>
      <p:cxnSp>
        <p:nvCxnSpPr>
          <p:cNvPr id="136" name="Google Shape;136;p27"/>
          <p:cNvCxnSpPr>
            <a:stCxn id="135" idx="2"/>
          </p:cNvCxnSpPr>
          <p:nvPr/>
        </p:nvCxnSpPr>
        <p:spPr>
          <a:xfrm>
            <a:off x="1325175" y="1826775"/>
            <a:ext cx="0" cy="1888800"/>
          </a:xfrm>
          <a:prstGeom prst="straightConnector1">
            <a:avLst/>
          </a:prstGeom>
          <a:noFill/>
          <a:ln cap="flat" cmpd="sng" w="9525">
            <a:solidFill>
              <a:schemeClr val="dk2"/>
            </a:solidFill>
            <a:prstDash val="dot"/>
            <a:round/>
            <a:headEnd len="med" w="med" type="none"/>
            <a:tailEnd len="med" w="med" type="none"/>
          </a:ln>
        </p:spPr>
      </p:cxnSp>
      <p:sp>
        <p:nvSpPr>
          <p:cNvPr id="137" name="Google Shape;137;p27"/>
          <p:cNvSpPr/>
          <p:nvPr/>
        </p:nvSpPr>
        <p:spPr>
          <a:xfrm>
            <a:off x="3017975" y="1425975"/>
            <a:ext cx="687000" cy="400800"/>
          </a:xfrm>
          <a:prstGeom prst="rect">
            <a:avLst/>
          </a:prstGeom>
          <a:solidFill>
            <a:srgbClr val="D9EAD3"/>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Montserrat"/>
                <a:ea typeface="Montserrat"/>
                <a:cs typeface="Montserrat"/>
                <a:sym typeface="Montserrat"/>
              </a:rPr>
              <a:t>App server</a:t>
            </a:r>
            <a:endParaRPr sz="800">
              <a:latin typeface="Montserrat"/>
              <a:ea typeface="Montserrat"/>
              <a:cs typeface="Montserrat"/>
              <a:sym typeface="Montserrat"/>
            </a:endParaRPr>
          </a:p>
        </p:txBody>
      </p:sp>
      <p:cxnSp>
        <p:nvCxnSpPr>
          <p:cNvPr id="138" name="Google Shape;138;p27"/>
          <p:cNvCxnSpPr>
            <a:stCxn id="137" idx="2"/>
          </p:cNvCxnSpPr>
          <p:nvPr/>
        </p:nvCxnSpPr>
        <p:spPr>
          <a:xfrm>
            <a:off x="3361475" y="1826775"/>
            <a:ext cx="0" cy="1875000"/>
          </a:xfrm>
          <a:prstGeom prst="straightConnector1">
            <a:avLst/>
          </a:prstGeom>
          <a:noFill/>
          <a:ln cap="flat" cmpd="sng" w="9525">
            <a:solidFill>
              <a:schemeClr val="dk2"/>
            </a:solidFill>
            <a:prstDash val="dot"/>
            <a:round/>
            <a:headEnd len="med" w="med" type="none"/>
            <a:tailEnd len="med" w="med" type="none"/>
          </a:ln>
        </p:spPr>
      </p:cxnSp>
      <p:cxnSp>
        <p:nvCxnSpPr>
          <p:cNvPr id="139" name="Google Shape;139;p27"/>
          <p:cNvCxnSpPr/>
          <p:nvPr/>
        </p:nvCxnSpPr>
        <p:spPr>
          <a:xfrm>
            <a:off x="1346400" y="2271769"/>
            <a:ext cx="2025000" cy="0"/>
          </a:xfrm>
          <a:prstGeom prst="straightConnector1">
            <a:avLst/>
          </a:prstGeom>
          <a:noFill/>
          <a:ln cap="flat" cmpd="sng" w="9525">
            <a:solidFill>
              <a:schemeClr val="dk2"/>
            </a:solidFill>
            <a:prstDash val="solid"/>
            <a:round/>
            <a:headEnd len="med" w="med" type="none"/>
            <a:tailEnd len="med" w="med" type="triangle"/>
          </a:ln>
        </p:spPr>
      </p:cxnSp>
      <p:cxnSp>
        <p:nvCxnSpPr>
          <p:cNvPr id="140" name="Google Shape;140;p27"/>
          <p:cNvCxnSpPr/>
          <p:nvPr/>
        </p:nvCxnSpPr>
        <p:spPr>
          <a:xfrm rot="10800000">
            <a:off x="1332250" y="2618313"/>
            <a:ext cx="2025000" cy="0"/>
          </a:xfrm>
          <a:prstGeom prst="straightConnector1">
            <a:avLst/>
          </a:prstGeom>
          <a:noFill/>
          <a:ln cap="flat" cmpd="sng" w="9525">
            <a:solidFill>
              <a:schemeClr val="dk2"/>
            </a:solidFill>
            <a:prstDash val="solid"/>
            <a:round/>
            <a:headEnd len="med" w="med" type="none"/>
            <a:tailEnd len="med" w="med" type="triangle"/>
          </a:ln>
        </p:spPr>
      </p:cxnSp>
      <p:cxnSp>
        <p:nvCxnSpPr>
          <p:cNvPr id="141" name="Google Shape;141;p27"/>
          <p:cNvCxnSpPr/>
          <p:nvPr/>
        </p:nvCxnSpPr>
        <p:spPr>
          <a:xfrm>
            <a:off x="1346400" y="2931181"/>
            <a:ext cx="2025000" cy="0"/>
          </a:xfrm>
          <a:prstGeom prst="straightConnector1">
            <a:avLst/>
          </a:prstGeom>
          <a:noFill/>
          <a:ln cap="flat" cmpd="sng" w="9525">
            <a:solidFill>
              <a:schemeClr val="dk2"/>
            </a:solidFill>
            <a:prstDash val="solid"/>
            <a:round/>
            <a:headEnd len="med" w="med" type="none"/>
            <a:tailEnd len="med" w="med" type="triangle"/>
          </a:ln>
        </p:spPr>
      </p:cxnSp>
      <p:cxnSp>
        <p:nvCxnSpPr>
          <p:cNvPr id="142" name="Google Shape;142;p27"/>
          <p:cNvCxnSpPr/>
          <p:nvPr/>
        </p:nvCxnSpPr>
        <p:spPr>
          <a:xfrm rot="10800000">
            <a:off x="1346400" y="3244025"/>
            <a:ext cx="2025000" cy="0"/>
          </a:xfrm>
          <a:prstGeom prst="straightConnector1">
            <a:avLst/>
          </a:prstGeom>
          <a:noFill/>
          <a:ln cap="flat" cmpd="sng" w="9525">
            <a:solidFill>
              <a:schemeClr val="dk2"/>
            </a:solidFill>
            <a:prstDash val="solid"/>
            <a:round/>
            <a:headEnd len="med" w="med" type="none"/>
            <a:tailEnd len="med" w="med" type="triangle"/>
          </a:ln>
        </p:spPr>
      </p:cxnSp>
      <p:sp>
        <p:nvSpPr>
          <p:cNvPr id="143" name="Google Shape;143;p27"/>
          <p:cNvSpPr txBox="1"/>
          <p:nvPr/>
        </p:nvSpPr>
        <p:spPr>
          <a:xfrm>
            <a:off x="1646425" y="2016200"/>
            <a:ext cx="687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900">
                <a:latin typeface="Courier New"/>
                <a:ea typeface="Courier New"/>
                <a:cs typeface="Courier New"/>
                <a:sym typeface="Courier New"/>
              </a:rPr>
              <a:t>/login</a:t>
            </a:r>
            <a:endParaRPr i="1" sz="900">
              <a:latin typeface="Courier New"/>
              <a:ea typeface="Courier New"/>
              <a:cs typeface="Courier New"/>
              <a:sym typeface="Courier New"/>
            </a:endParaRPr>
          </a:p>
        </p:txBody>
      </p:sp>
      <p:sp>
        <p:nvSpPr>
          <p:cNvPr id="144" name="Google Shape;144;p27"/>
          <p:cNvSpPr txBox="1"/>
          <p:nvPr/>
        </p:nvSpPr>
        <p:spPr>
          <a:xfrm>
            <a:off x="1654550" y="2351900"/>
            <a:ext cx="927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latin typeface="Montserrat"/>
                <a:ea typeface="Montserrat"/>
                <a:cs typeface="Montserrat"/>
                <a:sym typeface="Montserrat"/>
              </a:rPr>
              <a:t>token</a:t>
            </a:r>
            <a:endParaRPr b="1" sz="900">
              <a:latin typeface="Montserrat"/>
              <a:ea typeface="Montserrat"/>
              <a:cs typeface="Montserrat"/>
              <a:sym typeface="Montserrat"/>
            </a:endParaRPr>
          </a:p>
        </p:txBody>
      </p:sp>
      <p:sp>
        <p:nvSpPr>
          <p:cNvPr id="145" name="Google Shape;145;p27"/>
          <p:cNvSpPr txBox="1"/>
          <p:nvPr/>
        </p:nvSpPr>
        <p:spPr>
          <a:xfrm>
            <a:off x="1459638" y="2656700"/>
            <a:ext cx="1244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900">
                <a:latin typeface="Courier New"/>
                <a:ea typeface="Courier New"/>
                <a:cs typeface="Courier New"/>
                <a:sym typeface="Courier New"/>
              </a:rPr>
              <a:t>/client/201  +</a:t>
            </a:r>
            <a:endParaRPr i="1" sz="900">
              <a:latin typeface="Courier New"/>
              <a:ea typeface="Courier New"/>
              <a:cs typeface="Courier New"/>
              <a:sym typeface="Courier New"/>
            </a:endParaRPr>
          </a:p>
        </p:txBody>
      </p:sp>
      <p:sp>
        <p:nvSpPr>
          <p:cNvPr id="146" name="Google Shape;146;p27"/>
          <p:cNvSpPr txBox="1"/>
          <p:nvPr/>
        </p:nvSpPr>
        <p:spPr>
          <a:xfrm>
            <a:off x="1601488" y="2961500"/>
            <a:ext cx="174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900">
                <a:latin typeface="Courier New"/>
                <a:ea typeface="Courier New"/>
                <a:cs typeface="Courier New"/>
                <a:sym typeface="Courier New"/>
              </a:rPr>
              <a:t>{“id”: 201, “name”: …}</a:t>
            </a:r>
            <a:endParaRPr i="1" sz="900">
              <a:latin typeface="Courier New"/>
              <a:ea typeface="Courier New"/>
              <a:cs typeface="Courier New"/>
              <a:sym typeface="Courier New"/>
            </a:endParaRPr>
          </a:p>
        </p:txBody>
      </p:sp>
      <p:sp>
        <p:nvSpPr>
          <p:cNvPr id="147" name="Google Shape;147;p27"/>
          <p:cNvSpPr txBox="1"/>
          <p:nvPr/>
        </p:nvSpPr>
        <p:spPr>
          <a:xfrm>
            <a:off x="4894300" y="1230125"/>
            <a:ext cx="3870600" cy="1669200"/>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0"/>
              </a:spcBef>
              <a:spcAft>
                <a:spcPts val="0"/>
              </a:spcAft>
              <a:buNone/>
            </a:pPr>
            <a:r>
              <a:rPr lang="en-GB" sz="1800">
                <a:solidFill>
                  <a:schemeClr val="dk2"/>
                </a:solidFill>
                <a:latin typeface="Montserrat"/>
                <a:ea typeface="Montserrat"/>
                <a:cs typeface="Montserrat"/>
                <a:sym typeface="Montserrat"/>
              </a:rPr>
              <a:t>Token</a:t>
            </a:r>
            <a:r>
              <a:rPr lang="en-GB" sz="1800">
                <a:solidFill>
                  <a:schemeClr val="dk2"/>
                </a:solidFill>
              </a:rPr>
              <a:t>:</a:t>
            </a:r>
            <a:endParaRPr sz="1800">
              <a:solidFill>
                <a:schemeClr val="dk2"/>
              </a:solidFill>
            </a:endParaRPr>
          </a:p>
          <a:p>
            <a:pPr indent="-323850" lvl="0" marL="457200" marR="0" rtl="0" algn="l">
              <a:lnSpc>
                <a:spcPct val="115000"/>
              </a:lnSpc>
              <a:spcBef>
                <a:spcPts val="1200"/>
              </a:spcBef>
              <a:spcAft>
                <a:spcPts val="0"/>
              </a:spcAft>
              <a:buClr>
                <a:schemeClr val="dk2"/>
              </a:buClr>
              <a:buSzPts val="1500"/>
              <a:buFont typeface="Montserrat"/>
              <a:buChar char="-"/>
            </a:pPr>
            <a:r>
              <a:rPr lang="en-GB" sz="1500">
                <a:solidFill>
                  <a:schemeClr val="dk2"/>
                </a:solidFill>
                <a:latin typeface="Montserrat"/>
                <a:ea typeface="Montserrat"/>
                <a:cs typeface="Montserrat"/>
                <a:sym typeface="Montserrat"/>
              </a:rPr>
              <a:t>It is stateless and self contained</a:t>
            </a:r>
            <a:endParaRPr sz="1500">
              <a:solidFill>
                <a:schemeClr val="dk2"/>
              </a:solidFill>
              <a:latin typeface="Montserrat"/>
              <a:ea typeface="Montserrat"/>
              <a:cs typeface="Montserrat"/>
              <a:sym typeface="Montserrat"/>
            </a:endParaRPr>
          </a:p>
          <a:p>
            <a:pPr indent="-323850" lvl="0" marL="457200" marR="0" rtl="0" algn="l">
              <a:lnSpc>
                <a:spcPct val="115000"/>
              </a:lnSpc>
              <a:spcBef>
                <a:spcPts val="0"/>
              </a:spcBef>
              <a:spcAft>
                <a:spcPts val="0"/>
              </a:spcAft>
              <a:buClr>
                <a:schemeClr val="dk2"/>
              </a:buClr>
              <a:buSzPts val="1500"/>
              <a:buFont typeface="Montserrat"/>
              <a:buChar char="-"/>
            </a:pPr>
            <a:r>
              <a:rPr lang="en-GB" sz="1500">
                <a:solidFill>
                  <a:schemeClr val="dk2"/>
                </a:solidFill>
                <a:latin typeface="Montserrat"/>
                <a:ea typeface="Montserrat"/>
                <a:cs typeface="Montserrat"/>
                <a:sym typeface="Montserrat"/>
              </a:rPr>
              <a:t>It has limited lifespan</a:t>
            </a:r>
            <a:endParaRPr sz="1500">
              <a:solidFill>
                <a:schemeClr val="dk2"/>
              </a:solidFill>
              <a:latin typeface="Montserrat"/>
              <a:ea typeface="Montserrat"/>
              <a:cs typeface="Montserrat"/>
              <a:sym typeface="Montserrat"/>
            </a:endParaRPr>
          </a:p>
          <a:p>
            <a:pPr indent="-323850" lvl="0" marL="457200" marR="0" rtl="0" algn="l">
              <a:lnSpc>
                <a:spcPct val="115000"/>
              </a:lnSpc>
              <a:spcBef>
                <a:spcPts val="0"/>
              </a:spcBef>
              <a:spcAft>
                <a:spcPts val="0"/>
              </a:spcAft>
              <a:buClr>
                <a:schemeClr val="dk2"/>
              </a:buClr>
              <a:buSzPts val="1500"/>
              <a:buFont typeface="Montserrat"/>
              <a:buChar char="-"/>
            </a:pPr>
            <a:r>
              <a:rPr lang="en-GB" sz="1500">
                <a:solidFill>
                  <a:schemeClr val="dk2"/>
                </a:solidFill>
                <a:latin typeface="Montserrat"/>
                <a:ea typeface="Montserrat"/>
                <a:cs typeface="Montserrat"/>
                <a:sym typeface="Montserrat"/>
              </a:rPr>
              <a:t>It is a standard JWT token</a:t>
            </a:r>
            <a:endParaRPr sz="1800">
              <a:solidFill>
                <a:schemeClr val="dk2"/>
              </a:solidFill>
            </a:endParaRPr>
          </a:p>
          <a:p>
            <a:pPr indent="0" lvl="0" marL="457200" rtl="0" algn="l">
              <a:spcBef>
                <a:spcPts val="0"/>
              </a:spcBef>
              <a:spcAft>
                <a:spcPts val="0"/>
              </a:spcAft>
              <a:buNone/>
            </a:pPr>
            <a:r>
              <a:t/>
            </a:r>
            <a:endParaRPr/>
          </a:p>
        </p:txBody>
      </p:sp>
      <p:sp>
        <p:nvSpPr>
          <p:cNvPr id="148" name="Google Shape;148;p27"/>
          <p:cNvSpPr/>
          <p:nvPr/>
        </p:nvSpPr>
        <p:spPr>
          <a:xfrm>
            <a:off x="3391525" y="2328845"/>
            <a:ext cx="1057800" cy="274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Generates token</a:t>
            </a:r>
            <a:endParaRPr sz="800">
              <a:latin typeface="Montserrat"/>
              <a:ea typeface="Montserrat"/>
              <a:cs typeface="Montserrat"/>
              <a:sym typeface="Montserrat"/>
            </a:endParaRPr>
          </a:p>
        </p:txBody>
      </p:sp>
      <p:sp>
        <p:nvSpPr>
          <p:cNvPr id="149" name="Google Shape;149;p27"/>
          <p:cNvSpPr/>
          <p:nvPr/>
        </p:nvSpPr>
        <p:spPr>
          <a:xfrm>
            <a:off x="3408701" y="2993612"/>
            <a:ext cx="1003800" cy="21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Verifies</a:t>
            </a:r>
            <a:r>
              <a:rPr lang="en-GB" sz="800">
                <a:latin typeface="Montserrat"/>
                <a:ea typeface="Montserrat"/>
                <a:cs typeface="Montserrat"/>
                <a:sym typeface="Montserrat"/>
              </a:rPr>
              <a:t> token</a:t>
            </a:r>
            <a:endParaRPr sz="800">
              <a:latin typeface="Montserrat"/>
              <a:ea typeface="Montserrat"/>
              <a:cs typeface="Montserrat"/>
              <a:sym typeface="Montserrat"/>
            </a:endParaRPr>
          </a:p>
        </p:txBody>
      </p:sp>
      <p:sp>
        <p:nvSpPr>
          <p:cNvPr id="150" name="Google Shape;150;p27"/>
          <p:cNvSpPr txBox="1"/>
          <p:nvPr/>
        </p:nvSpPr>
        <p:spPr>
          <a:xfrm>
            <a:off x="920700" y="1116525"/>
            <a:ext cx="888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1"/>
                </a:solidFill>
                <a:latin typeface="Montserrat"/>
                <a:ea typeface="Montserrat"/>
                <a:cs typeface="Montserrat"/>
                <a:sym typeface="Montserrat"/>
              </a:rPr>
              <a:t>app.bigco.in</a:t>
            </a:r>
            <a:endParaRPr sz="800">
              <a:solidFill>
                <a:schemeClr val="accent1"/>
              </a:solidFill>
              <a:latin typeface="Montserrat"/>
              <a:ea typeface="Montserrat"/>
              <a:cs typeface="Montserrat"/>
              <a:sym typeface="Montserrat"/>
            </a:endParaRPr>
          </a:p>
        </p:txBody>
      </p:sp>
      <p:sp>
        <p:nvSpPr>
          <p:cNvPr id="151" name="Google Shape;151;p27"/>
          <p:cNvSpPr txBox="1"/>
          <p:nvPr/>
        </p:nvSpPr>
        <p:spPr>
          <a:xfrm>
            <a:off x="2978100" y="1116525"/>
            <a:ext cx="888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1"/>
                </a:solidFill>
                <a:latin typeface="Montserrat"/>
                <a:ea typeface="Montserrat"/>
                <a:cs typeface="Montserrat"/>
                <a:sym typeface="Montserrat"/>
              </a:rPr>
              <a:t>app.bigco.in</a:t>
            </a:r>
            <a:endParaRPr sz="800">
              <a:solidFill>
                <a:schemeClr val="accent1"/>
              </a:solidFill>
              <a:latin typeface="Montserrat"/>
              <a:ea typeface="Montserrat"/>
              <a:cs typeface="Montserrat"/>
              <a:sym typeface="Montserrat"/>
            </a:endParaRPr>
          </a:p>
        </p:txBody>
      </p:sp>
      <p:sp>
        <p:nvSpPr>
          <p:cNvPr id="152" name="Google Shape;152;p27"/>
          <p:cNvSpPr/>
          <p:nvPr/>
        </p:nvSpPr>
        <p:spPr>
          <a:xfrm>
            <a:off x="343525" y="2481250"/>
            <a:ext cx="888000" cy="274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Stores token</a:t>
            </a:r>
            <a:endParaRPr sz="800">
              <a:latin typeface="Montserrat"/>
              <a:ea typeface="Montserrat"/>
              <a:cs typeface="Montserrat"/>
              <a:sym typeface="Montserrat"/>
            </a:endParaRPr>
          </a:p>
        </p:txBody>
      </p:sp>
      <p:sp>
        <p:nvSpPr>
          <p:cNvPr id="153" name="Google Shape;153;p27"/>
          <p:cNvSpPr txBox="1"/>
          <p:nvPr/>
        </p:nvSpPr>
        <p:spPr>
          <a:xfrm>
            <a:off x="2568950" y="2656700"/>
            <a:ext cx="927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latin typeface="Montserrat"/>
                <a:ea typeface="Montserrat"/>
                <a:cs typeface="Montserrat"/>
                <a:sym typeface="Montserrat"/>
              </a:rPr>
              <a:t>token</a:t>
            </a:r>
            <a:endParaRPr b="1" sz="9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5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605" name="Google Shape;605;p5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SzPct val="111111"/>
              <a:buNone/>
            </a:pPr>
            <a:r>
              <a:rPr lang="en-GB">
                <a:latin typeface="Montserrat"/>
                <a:ea typeface="Montserrat"/>
                <a:cs typeface="Montserrat"/>
                <a:sym typeface="Montserrat"/>
              </a:rPr>
              <a:t>Text</a:t>
            </a:r>
            <a:endParaRPr>
              <a:latin typeface="Montserrat"/>
              <a:ea typeface="Montserrat"/>
              <a:cs typeface="Montserrat"/>
              <a:sym typeface="Montserrat"/>
            </a:endParaRPr>
          </a:p>
        </p:txBody>
      </p:sp>
      <p:sp>
        <p:nvSpPr>
          <p:cNvPr id="611" name="Google Shape;611;p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GB" sz="1500">
                <a:latin typeface="Montserrat"/>
                <a:ea typeface="Montserrat"/>
                <a:cs typeface="Montserrat"/>
                <a:sym typeface="Montserrat"/>
              </a:rPr>
              <a:t>Content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Montserrat"/>
                <a:ea typeface="Montserrat"/>
                <a:cs typeface="Montserrat"/>
                <a:sym typeface="Montserrat"/>
              </a:rPr>
              <a:t>Text</a:t>
            </a:r>
            <a:endParaRPr>
              <a:latin typeface="Montserrat"/>
              <a:ea typeface="Montserrat"/>
              <a:cs typeface="Montserrat"/>
              <a:sym typeface="Montserrat"/>
            </a:endParaRPr>
          </a:p>
        </p:txBody>
      </p:sp>
      <p:sp>
        <p:nvSpPr>
          <p:cNvPr id="617" name="Google Shape;617;p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GB">
                <a:latin typeface="Montserrat"/>
                <a:ea typeface="Montserrat"/>
                <a:cs typeface="Montserrat"/>
                <a:sym typeface="Montserrat"/>
              </a:rPr>
              <a:t>Text</a:t>
            </a:r>
            <a:endParaRPr>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5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GB"/>
              <a:t>Text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121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39285"/>
              <a:buNone/>
            </a:pPr>
            <a:r>
              <a:rPr lang="en-GB">
                <a:latin typeface="Montserrat"/>
                <a:ea typeface="Montserrat"/>
                <a:cs typeface="Montserrat"/>
                <a:sym typeface="Montserrat"/>
              </a:rPr>
              <a:t>JSON Web Token</a:t>
            </a:r>
            <a:endParaRPr/>
          </a:p>
          <a:p>
            <a:pPr indent="0" lvl="0" marL="0" marR="0" rtl="0" algn="l">
              <a:lnSpc>
                <a:spcPct val="100000"/>
              </a:lnSpc>
              <a:spcBef>
                <a:spcPts val="0"/>
              </a:spcBef>
              <a:spcAft>
                <a:spcPts val="0"/>
              </a:spcAft>
              <a:buSzPct val="111111"/>
              <a:buNone/>
            </a:pPr>
            <a:r>
              <a:t/>
            </a:r>
            <a:endParaRPr>
              <a:latin typeface="Montserrat"/>
              <a:ea typeface="Montserrat"/>
              <a:cs typeface="Montserrat"/>
              <a:sym typeface="Montserrat"/>
            </a:endParaRPr>
          </a:p>
        </p:txBody>
      </p:sp>
      <p:pic>
        <p:nvPicPr>
          <p:cNvPr id="159" name="Google Shape;159;p28"/>
          <p:cNvPicPr preferRelativeResize="0"/>
          <p:nvPr/>
        </p:nvPicPr>
        <p:blipFill>
          <a:blip r:embed="rId3">
            <a:alphaModFix/>
          </a:blip>
          <a:stretch>
            <a:fillRect/>
          </a:stretch>
        </p:blipFill>
        <p:spPr>
          <a:xfrm>
            <a:off x="5053013" y="3485840"/>
            <a:ext cx="2124075" cy="1438275"/>
          </a:xfrm>
          <a:prstGeom prst="rect">
            <a:avLst/>
          </a:prstGeom>
          <a:noFill/>
          <a:ln>
            <a:noFill/>
          </a:ln>
        </p:spPr>
      </p:pic>
      <p:sp>
        <p:nvSpPr>
          <p:cNvPr id="160" name="Google Shape;160;p28"/>
          <p:cNvSpPr txBox="1"/>
          <p:nvPr/>
        </p:nvSpPr>
        <p:spPr>
          <a:xfrm>
            <a:off x="179600" y="3024325"/>
            <a:ext cx="2124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Caveat"/>
                <a:ea typeface="Caveat"/>
                <a:cs typeface="Caveat"/>
                <a:sym typeface="Caveat"/>
              </a:rPr>
              <a:t>Encoded Token String</a:t>
            </a:r>
            <a:endParaRPr sz="1700">
              <a:latin typeface="Caveat"/>
              <a:ea typeface="Caveat"/>
              <a:cs typeface="Caveat"/>
              <a:sym typeface="Caveat"/>
            </a:endParaRPr>
          </a:p>
        </p:txBody>
      </p:sp>
      <p:sp>
        <p:nvSpPr>
          <p:cNvPr id="161" name="Google Shape;161;p28"/>
          <p:cNvSpPr/>
          <p:nvPr/>
        </p:nvSpPr>
        <p:spPr>
          <a:xfrm>
            <a:off x="984151" y="2492725"/>
            <a:ext cx="118250" cy="538775"/>
          </a:xfrm>
          <a:custGeom>
            <a:rect b="b" l="l" r="r" t="t"/>
            <a:pathLst>
              <a:path extrusionOk="0" h="21551" w="4730">
                <a:moveTo>
                  <a:pt x="0" y="21551"/>
                </a:moveTo>
                <a:cubicBezTo>
                  <a:pt x="2675" y="14867"/>
                  <a:pt x="8266" y="2281"/>
                  <a:pt x="1437" y="0"/>
                </a:cubicBezTo>
              </a:path>
            </a:pathLst>
          </a:custGeom>
          <a:noFill/>
          <a:ln cap="flat" cmpd="sng" w="19050">
            <a:solidFill>
              <a:schemeClr val="dk2"/>
            </a:solidFill>
            <a:prstDash val="solid"/>
            <a:round/>
            <a:headEnd len="med" w="med" type="none"/>
            <a:tailEnd len="med" w="med" type="none"/>
          </a:ln>
        </p:spPr>
      </p:sp>
      <p:sp>
        <p:nvSpPr>
          <p:cNvPr id="162" name="Google Shape;162;p28"/>
          <p:cNvSpPr/>
          <p:nvPr/>
        </p:nvSpPr>
        <p:spPr>
          <a:xfrm>
            <a:off x="991350" y="2492725"/>
            <a:ext cx="28725" cy="107750"/>
          </a:xfrm>
          <a:custGeom>
            <a:rect b="b" l="l" r="r" t="t"/>
            <a:pathLst>
              <a:path extrusionOk="0" h="4310" w="1149">
                <a:moveTo>
                  <a:pt x="1149" y="0"/>
                </a:moveTo>
                <a:cubicBezTo>
                  <a:pt x="965" y="1475"/>
                  <a:pt x="360" y="2867"/>
                  <a:pt x="0" y="4310"/>
                </a:cubicBezTo>
              </a:path>
            </a:pathLst>
          </a:custGeom>
          <a:noFill/>
          <a:ln cap="flat" cmpd="sng" w="19050">
            <a:solidFill>
              <a:schemeClr val="dk2"/>
            </a:solidFill>
            <a:prstDash val="solid"/>
            <a:round/>
            <a:headEnd len="med" w="med" type="none"/>
            <a:tailEnd len="med" w="med" type="none"/>
          </a:ln>
        </p:spPr>
      </p:sp>
      <p:sp>
        <p:nvSpPr>
          <p:cNvPr id="163" name="Google Shape;163;p28"/>
          <p:cNvSpPr/>
          <p:nvPr/>
        </p:nvSpPr>
        <p:spPr>
          <a:xfrm>
            <a:off x="1027275" y="2485550"/>
            <a:ext cx="129300" cy="64650"/>
          </a:xfrm>
          <a:custGeom>
            <a:rect b="b" l="l" r="r" t="t"/>
            <a:pathLst>
              <a:path extrusionOk="0" h="2586" w="5172">
                <a:moveTo>
                  <a:pt x="0" y="0"/>
                </a:moveTo>
                <a:cubicBezTo>
                  <a:pt x="1829" y="610"/>
                  <a:pt x="3569" y="1516"/>
                  <a:pt x="5172" y="2586"/>
                </a:cubicBezTo>
              </a:path>
            </a:pathLst>
          </a:custGeom>
          <a:noFill/>
          <a:ln cap="flat" cmpd="sng" w="19050">
            <a:solidFill>
              <a:schemeClr val="dk2"/>
            </a:solidFill>
            <a:prstDash val="solid"/>
            <a:round/>
            <a:headEnd len="med" w="med" type="none"/>
            <a:tailEnd len="med" w="med" type="none"/>
          </a:ln>
        </p:spPr>
      </p:sp>
      <p:pic>
        <p:nvPicPr>
          <p:cNvPr id="164" name="Google Shape;164;p28"/>
          <p:cNvPicPr preferRelativeResize="0"/>
          <p:nvPr/>
        </p:nvPicPr>
        <p:blipFill>
          <a:blip r:embed="rId4">
            <a:alphaModFix/>
          </a:blip>
          <a:stretch>
            <a:fillRect/>
          </a:stretch>
        </p:blipFill>
        <p:spPr>
          <a:xfrm>
            <a:off x="2294850" y="620350"/>
            <a:ext cx="2452225" cy="4523149"/>
          </a:xfrm>
          <a:prstGeom prst="rect">
            <a:avLst/>
          </a:prstGeom>
          <a:noFill/>
          <a:ln>
            <a:noFill/>
          </a:ln>
        </p:spPr>
      </p:pic>
      <p:pic>
        <p:nvPicPr>
          <p:cNvPr id="165" name="Google Shape;165;p28"/>
          <p:cNvPicPr preferRelativeResize="0"/>
          <p:nvPr/>
        </p:nvPicPr>
        <p:blipFill>
          <a:blip r:embed="rId5">
            <a:alphaModFix/>
          </a:blip>
          <a:stretch>
            <a:fillRect/>
          </a:stretch>
        </p:blipFill>
        <p:spPr>
          <a:xfrm>
            <a:off x="76200" y="560525"/>
            <a:ext cx="1713594" cy="1620225"/>
          </a:xfrm>
          <a:prstGeom prst="rect">
            <a:avLst/>
          </a:prstGeom>
          <a:noFill/>
          <a:ln>
            <a:noFill/>
          </a:ln>
        </p:spPr>
      </p:pic>
      <p:sp>
        <p:nvSpPr>
          <p:cNvPr id="166" name="Google Shape;166;p28"/>
          <p:cNvSpPr/>
          <p:nvPr/>
        </p:nvSpPr>
        <p:spPr>
          <a:xfrm>
            <a:off x="1827339" y="1423456"/>
            <a:ext cx="424050" cy="191875"/>
          </a:xfrm>
          <a:custGeom>
            <a:rect b="b" l="l" r="r" t="t"/>
            <a:pathLst>
              <a:path extrusionOk="0" h="7675" w="16962">
                <a:moveTo>
                  <a:pt x="0" y="7675"/>
                </a:moveTo>
                <a:cubicBezTo>
                  <a:pt x="2513" y="4743"/>
                  <a:pt x="4986" y="770"/>
                  <a:pt x="8795" y="136"/>
                </a:cubicBezTo>
                <a:cubicBezTo>
                  <a:pt x="12061" y="-408"/>
                  <a:pt x="14621" y="3449"/>
                  <a:pt x="16962" y="5790"/>
                </a:cubicBezTo>
              </a:path>
            </a:pathLst>
          </a:custGeom>
          <a:noFill/>
          <a:ln cap="flat" cmpd="sng" w="19050">
            <a:solidFill>
              <a:schemeClr val="dk2"/>
            </a:solidFill>
            <a:prstDash val="solid"/>
            <a:round/>
            <a:headEnd len="med" w="med" type="none"/>
            <a:tailEnd len="med" w="med" type="none"/>
          </a:ln>
        </p:spPr>
      </p:sp>
      <p:sp>
        <p:nvSpPr>
          <p:cNvPr id="167" name="Google Shape;167;p28"/>
          <p:cNvSpPr/>
          <p:nvPr/>
        </p:nvSpPr>
        <p:spPr>
          <a:xfrm>
            <a:off x="2159475" y="1468450"/>
            <a:ext cx="97925" cy="106700"/>
          </a:xfrm>
          <a:custGeom>
            <a:rect b="b" l="l" r="r" t="t"/>
            <a:pathLst>
              <a:path extrusionOk="0" h="4268" w="3917">
                <a:moveTo>
                  <a:pt x="1885" y="0"/>
                </a:moveTo>
                <a:cubicBezTo>
                  <a:pt x="2537" y="1304"/>
                  <a:pt x="4839" y="3622"/>
                  <a:pt x="3456" y="4083"/>
                </a:cubicBezTo>
                <a:cubicBezTo>
                  <a:pt x="2345" y="4453"/>
                  <a:pt x="1171" y="3455"/>
                  <a:pt x="0" y="3455"/>
                </a:cubicBezTo>
              </a:path>
            </a:pathLst>
          </a:custGeom>
          <a:noFill/>
          <a:ln cap="flat" cmpd="sng" w="19050">
            <a:solidFill>
              <a:schemeClr val="dk2"/>
            </a:solidFill>
            <a:prstDash val="solid"/>
            <a:round/>
            <a:headEnd len="med" w="med" type="none"/>
            <a:tailEnd len="med" w="med" type="none"/>
          </a:ln>
        </p:spPr>
      </p:sp>
      <p:sp>
        <p:nvSpPr>
          <p:cNvPr id="168" name="Google Shape;168;p28"/>
          <p:cNvSpPr txBox="1"/>
          <p:nvPr/>
        </p:nvSpPr>
        <p:spPr>
          <a:xfrm>
            <a:off x="1650955" y="1043125"/>
            <a:ext cx="712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Caveat"/>
                <a:ea typeface="Caveat"/>
                <a:cs typeface="Caveat"/>
                <a:sym typeface="Caveat"/>
              </a:rPr>
              <a:t>Decode</a:t>
            </a:r>
            <a:endParaRPr sz="1700">
              <a:latin typeface="Caveat"/>
              <a:ea typeface="Caveat"/>
              <a:cs typeface="Caveat"/>
              <a:sym typeface="Caveat"/>
            </a:endParaRPr>
          </a:p>
        </p:txBody>
      </p:sp>
      <p:sp>
        <p:nvSpPr>
          <p:cNvPr id="169" name="Google Shape;169;p28"/>
          <p:cNvSpPr txBox="1"/>
          <p:nvPr>
            <p:ph idx="1" type="body"/>
          </p:nvPr>
        </p:nvSpPr>
        <p:spPr>
          <a:xfrm>
            <a:off x="4502700" y="542875"/>
            <a:ext cx="4610400" cy="41280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Open Standard (RFC 7519)</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Header.Payload .Signature</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Contains </a:t>
            </a:r>
            <a:r>
              <a:rPr b="1" lang="en-GB">
                <a:latin typeface="Montserrat"/>
                <a:ea typeface="Montserrat"/>
                <a:cs typeface="Montserrat"/>
                <a:sym typeface="Montserrat"/>
              </a:rPr>
              <a:t>claims</a:t>
            </a:r>
            <a:r>
              <a:rPr lang="en-GB">
                <a:latin typeface="Montserrat"/>
                <a:ea typeface="Montserrat"/>
                <a:cs typeface="Montserrat"/>
                <a:sym typeface="Montserrat"/>
              </a:rPr>
              <a:t> about the user</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Digital signature ensures </a:t>
            </a:r>
            <a:r>
              <a:rPr b="1" lang="en-GB">
                <a:latin typeface="Montserrat"/>
                <a:ea typeface="Montserrat"/>
                <a:cs typeface="Montserrat"/>
                <a:sym typeface="Montserrat"/>
              </a:rPr>
              <a:t>data integrity and authenticity</a:t>
            </a:r>
            <a:endParaRPr b="1">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Registered  claims</a:t>
            </a:r>
            <a:endParaRPr>
              <a:latin typeface="Montserrat"/>
              <a:ea typeface="Montserrat"/>
              <a:cs typeface="Montserrat"/>
              <a:sym typeface="Montserrat"/>
            </a:endParaRPr>
          </a:p>
          <a:p>
            <a:pPr indent="-317500" lvl="1" marL="914400" rtl="0" algn="l">
              <a:spcBef>
                <a:spcPts val="0"/>
              </a:spcBef>
              <a:spcAft>
                <a:spcPts val="0"/>
              </a:spcAft>
              <a:buSzPts val="1400"/>
              <a:buChar char="-"/>
            </a:pPr>
            <a:r>
              <a:rPr lang="en-GB"/>
              <a:t>“</a:t>
            </a:r>
            <a:r>
              <a:rPr lang="en-GB">
                <a:latin typeface="Courier New"/>
                <a:ea typeface="Courier New"/>
                <a:cs typeface="Courier New"/>
                <a:sym typeface="Courier New"/>
              </a:rPr>
              <a:t>iss</a:t>
            </a:r>
            <a:r>
              <a:rPr lang="en-GB"/>
              <a:t>”    </a:t>
            </a:r>
            <a:r>
              <a:rPr lang="en-GB">
                <a:latin typeface="Montserrat"/>
                <a:ea typeface="Montserrat"/>
                <a:cs typeface="Montserrat"/>
                <a:sym typeface="Montserrat"/>
              </a:rPr>
              <a:t>(Issuer)</a:t>
            </a:r>
            <a:endParaRPr>
              <a:latin typeface="Montserrat"/>
              <a:ea typeface="Montserrat"/>
              <a:cs typeface="Montserrat"/>
              <a:sym typeface="Montserrat"/>
            </a:endParaRPr>
          </a:p>
          <a:p>
            <a:pPr indent="-317500" lvl="1" marL="914400" marR="0" rtl="0" algn="l">
              <a:lnSpc>
                <a:spcPct val="115000"/>
              </a:lnSpc>
              <a:spcBef>
                <a:spcPts val="0"/>
              </a:spcBef>
              <a:spcAft>
                <a:spcPts val="0"/>
              </a:spcAft>
              <a:buSzPts val="1400"/>
              <a:buChar char="-"/>
            </a:pPr>
            <a:r>
              <a:rPr lang="en-GB"/>
              <a:t>“</a:t>
            </a:r>
            <a:r>
              <a:rPr lang="en-GB">
                <a:latin typeface="Courier New"/>
                <a:ea typeface="Courier New"/>
                <a:cs typeface="Courier New"/>
                <a:sym typeface="Courier New"/>
              </a:rPr>
              <a:t>aud</a:t>
            </a:r>
            <a:r>
              <a:rPr lang="en-GB"/>
              <a:t>”    </a:t>
            </a:r>
            <a:r>
              <a:rPr lang="en-GB">
                <a:latin typeface="Montserrat"/>
                <a:ea typeface="Montserrat"/>
                <a:cs typeface="Montserrat"/>
                <a:sym typeface="Montserrat"/>
              </a:rPr>
              <a:t>(Audience)</a:t>
            </a:r>
            <a:endParaRPr>
              <a:latin typeface="Montserrat"/>
              <a:ea typeface="Montserrat"/>
              <a:cs typeface="Montserrat"/>
              <a:sym typeface="Montserrat"/>
            </a:endParaRPr>
          </a:p>
          <a:p>
            <a:pPr indent="-317500" lvl="1" marL="914400" marR="0" rtl="0" algn="l">
              <a:lnSpc>
                <a:spcPct val="115000"/>
              </a:lnSpc>
              <a:spcBef>
                <a:spcPts val="0"/>
              </a:spcBef>
              <a:spcAft>
                <a:spcPts val="0"/>
              </a:spcAft>
              <a:buSzPts val="1400"/>
              <a:buChar char="-"/>
            </a:pPr>
            <a:r>
              <a:rPr lang="en-GB"/>
              <a:t>“</a:t>
            </a:r>
            <a:r>
              <a:rPr lang="en-GB">
                <a:latin typeface="Courier New"/>
                <a:ea typeface="Courier New"/>
                <a:cs typeface="Courier New"/>
                <a:sym typeface="Courier New"/>
              </a:rPr>
              <a:t>nbf</a:t>
            </a:r>
            <a:r>
              <a:rPr lang="en-GB"/>
              <a:t>”    </a:t>
            </a:r>
            <a:r>
              <a:rPr lang="en-GB">
                <a:latin typeface="Montserrat"/>
                <a:ea typeface="Montserrat"/>
                <a:cs typeface="Montserrat"/>
                <a:sym typeface="Montserrat"/>
              </a:rPr>
              <a:t>(Not Before)</a:t>
            </a:r>
            <a:endParaRPr>
              <a:latin typeface="Montserrat"/>
              <a:ea typeface="Montserrat"/>
              <a:cs typeface="Montserrat"/>
              <a:sym typeface="Montserrat"/>
            </a:endParaRPr>
          </a:p>
          <a:p>
            <a:pPr indent="-317500" lvl="1" marL="914400" marR="0" rtl="0" algn="l">
              <a:lnSpc>
                <a:spcPct val="115000"/>
              </a:lnSpc>
              <a:spcBef>
                <a:spcPts val="0"/>
              </a:spcBef>
              <a:spcAft>
                <a:spcPts val="0"/>
              </a:spcAft>
              <a:buSzPts val="1400"/>
              <a:buChar char="-"/>
            </a:pPr>
            <a:r>
              <a:rPr lang="en-GB"/>
              <a:t>“</a:t>
            </a:r>
            <a:r>
              <a:rPr lang="en-GB">
                <a:latin typeface="Courier New"/>
                <a:ea typeface="Courier New"/>
                <a:cs typeface="Courier New"/>
                <a:sym typeface="Courier New"/>
              </a:rPr>
              <a:t>jti</a:t>
            </a:r>
            <a:r>
              <a:rPr lang="en-GB"/>
              <a:t>”    </a:t>
            </a:r>
            <a:r>
              <a:rPr lang="en-GB">
                <a:latin typeface="Montserrat"/>
                <a:ea typeface="Montserrat"/>
                <a:cs typeface="Montserrat"/>
                <a:sym typeface="Montserrat"/>
              </a:rPr>
              <a:t>(JWT ID)</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Custom claims</a:t>
            </a:r>
            <a:endParaRPr>
              <a:latin typeface="Montserrat"/>
              <a:ea typeface="Montserrat"/>
              <a:cs typeface="Montserrat"/>
              <a:sym typeface="Montserrat"/>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GB">
                <a:latin typeface="Montserrat"/>
                <a:ea typeface="Montserrat"/>
                <a:cs typeface="Montserrat"/>
                <a:sym typeface="Montserrat"/>
              </a:rPr>
              <a:t>Problems With That Architecture</a:t>
            </a:r>
            <a:endParaRPr>
              <a:latin typeface="Montserrat"/>
              <a:ea typeface="Montserrat"/>
              <a:cs typeface="Montserrat"/>
              <a:sym typeface="Montserrat"/>
            </a:endParaRPr>
          </a:p>
        </p:txBody>
      </p:sp>
      <p:sp>
        <p:nvSpPr>
          <p:cNvPr id="175" name="Google Shape;17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Long token expiry</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Risk of stale token info and token leakage causing damage </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App server and auth server are the same </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We implement the critical functionality of user management, authentication and authorization</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Problems with logouts</a:t>
            </a:r>
            <a:endParaRPr>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311700" y="-115200"/>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GB">
                <a:latin typeface="Montserrat"/>
                <a:ea typeface="Montserrat"/>
                <a:cs typeface="Montserrat"/>
                <a:sym typeface="Montserrat"/>
              </a:rPr>
              <a:t>Modern Authentication Flow</a:t>
            </a:r>
            <a:endParaRPr>
              <a:latin typeface="Montserrat"/>
              <a:ea typeface="Montserrat"/>
              <a:cs typeface="Montserrat"/>
              <a:sym typeface="Montserrat"/>
            </a:endParaRPr>
          </a:p>
        </p:txBody>
      </p:sp>
      <p:sp>
        <p:nvSpPr>
          <p:cNvPr id="181" name="Google Shape;181;p30"/>
          <p:cNvSpPr/>
          <p:nvPr/>
        </p:nvSpPr>
        <p:spPr>
          <a:xfrm>
            <a:off x="575225" y="643032"/>
            <a:ext cx="1016100" cy="380400"/>
          </a:xfrm>
          <a:prstGeom prst="rect">
            <a:avLst/>
          </a:prstGeom>
          <a:solidFill>
            <a:srgbClr val="FFF2CC"/>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latin typeface="Montserrat"/>
                <a:ea typeface="Montserrat"/>
                <a:cs typeface="Montserrat"/>
                <a:sym typeface="Montserrat"/>
              </a:rPr>
              <a:t>User</a:t>
            </a:r>
            <a:endParaRPr sz="1100">
              <a:latin typeface="Montserrat"/>
              <a:ea typeface="Montserrat"/>
              <a:cs typeface="Montserrat"/>
              <a:sym typeface="Montserrat"/>
            </a:endParaRPr>
          </a:p>
        </p:txBody>
      </p:sp>
      <p:sp>
        <p:nvSpPr>
          <p:cNvPr id="182" name="Google Shape;182;p30"/>
          <p:cNvSpPr/>
          <p:nvPr/>
        </p:nvSpPr>
        <p:spPr>
          <a:xfrm>
            <a:off x="1858100" y="643032"/>
            <a:ext cx="1016100" cy="380400"/>
          </a:xfrm>
          <a:prstGeom prst="rect">
            <a:avLst/>
          </a:prstGeom>
          <a:solidFill>
            <a:srgbClr val="E6B8AF"/>
          </a:solidFill>
          <a:ln cap="flat" cmpd="sng" w="9525">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latin typeface="Montserrat"/>
                <a:ea typeface="Montserrat"/>
                <a:cs typeface="Montserrat"/>
                <a:sym typeface="Montserrat"/>
              </a:rPr>
              <a:t>Browser</a:t>
            </a:r>
            <a:endParaRPr>
              <a:latin typeface="Montserrat"/>
              <a:ea typeface="Montserrat"/>
              <a:cs typeface="Montserrat"/>
              <a:sym typeface="Montserrat"/>
            </a:endParaRPr>
          </a:p>
        </p:txBody>
      </p:sp>
      <p:sp>
        <p:nvSpPr>
          <p:cNvPr id="183" name="Google Shape;183;p30"/>
          <p:cNvSpPr/>
          <p:nvPr/>
        </p:nvSpPr>
        <p:spPr>
          <a:xfrm>
            <a:off x="3140975" y="643032"/>
            <a:ext cx="1016100" cy="380400"/>
          </a:xfrm>
          <a:prstGeom prst="rect">
            <a:avLst/>
          </a:prstGeom>
          <a:solidFill>
            <a:srgbClr val="FCE5CD"/>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900">
                <a:latin typeface="Montserrat"/>
                <a:ea typeface="Montserrat"/>
                <a:cs typeface="Montserrat"/>
                <a:sym typeface="Montserrat"/>
              </a:rPr>
              <a:t>App FE</a:t>
            </a:r>
            <a:endParaRPr sz="900">
              <a:latin typeface="Montserrat"/>
              <a:ea typeface="Montserrat"/>
              <a:cs typeface="Montserrat"/>
              <a:sym typeface="Montserrat"/>
            </a:endParaRPr>
          </a:p>
        </p:txBody>
      </p:sp>
      <p:sp>
        <p:nvSpPr>
          <p:cNvPr id="184" name="Google Shape;184;p30"/>
          <p:cNvSpPr/>
          <p:nvPr/>
        </p:nvSpPr>
        <p:spPr>
          <a:xfrm>
            <a:off x="4423850" y="643032"/>
            <a:ext cx="1016100" cy="380400"/>
          </a:xfrm>
          <a:prstGeom prst="rect">
            <a:avLst/>
          </a:prstGeom>
          <a:solidFill>
            <a:srgbClr val="C9DAF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900">
                <a:solidFill>
                  <a:schemeClr val="dk1"/>
                </a:solidFill>
                <a:latin typeface="Montserrat"/>
                <a:ea typeface="Montserrat"/>
                <a:cs typeface="Montserrat"/>
                <a:sym typeface="Montserrat"/>
              </a:rPr>
              <a:t>Auth server</a:t>
            </a:r>
            <a:endParaRPr sz="900">
              <a:solidFill>
                <a:schemeClr val="dk1"/>
              </a:solidFill>
              <a:latin typeface="Montserrat"/>
              <a:ea typeface="Montserrat"/>
              <a:cs typeface="Montserrat"/>
              <a:sym typeface="Montserrat"/>
            </a:endParaRPr>
          </a:p>
        </p:txBody>
      </p:sp>
      <p:cxnSp>
        <p:nvCxnSpPr>
          <p:cNvPr id="185" name="Google Shape;185;p30"/>
          <p:cNvCxnSpPr/>
          <p:nvPr/>
        </p:nvCxnSpPr>
        <p:spPr>
          <a:xfrm>
            <a:off x="1083275" y="1023425"/>
            <a:ext cx="0" cy="3334200"/>
          </a:xfrm>
          <a:prstGeom prst="straightConnector1">
            <a:avLst/>
          </a:prstGeom>
          <a:noFill/>
          <a:ln cap="flat" cmpd="sng" w="9525">
            <a:solidFill>
              <a:schemeClr val="dk2"/>
            </a:solidFill>
            <a:prstDash val="dot"/>
            <a:round/>
            <a:headEnd len="med" w="med" type="none"/>
            <a:tailEnd len="med" w="med" type="none"/>
          </a:ln>
        </p:spPr>
      </p:cxnSp>
      <p:cxnSp>
        <p:nvCxnSpPr>
          <p:cNvPr id="186" name="Google Shape;186;p30"/>
          <p:cNvCxnSpPr/>
          <p:nvPr/>
        </p:nvCxnSpPr>
        <p:spPr>
          <a:xfrm>
            <a:off x="2366150" y="1023425"/>
            <a:ext cx="0" cy="3334200"/>
          </a:xfrm>
          <a:prstGeom prst="straightConnector1">
            <a:avLst/>
          </a:prstGeom>
          <a:noFill/>
          <a:ln cap="flat" cmpd="sng" w="9525">
            <a:solidFill>
              <a:schemeClr val="dk2"/>
            </a:solidFill>
            <a:prstDash val="dot"/>
            <a:round/>
            <a:headEnd len="med" w="med" type="none"/>
            <a:tailEnd len="med" w="med" type="none"/>
          </a:ln>
        </p:spPr>
      </p:cxnSp>
      <p:cxnSp>
        <p:nvCxnSpPr>
          <p:cNvPr id="187" name="Google Shape;187;p30"/>
          <p:cNvCxnSpPr/>
          <p:nvPr/>
        </p:nvCxnSpPr>
        <p:spPr>
          <a:xfrm>
            <a:off x="3649025" y="1023425"/>
            <a:ext cx="0" cy="3334200"/>
          </a:xfrm>
          <a:prstGeom prst="straightConnector1">
            <a:avLst/>
          </a:prstGeom>
          <a:noFill/>
          <a:ln cap="flat" cmpd="sng" w="9525">
            <a:solidFill>
              <a:schemeClr val="dk2"/>
            </a:solidFill>
            <a:prstDash val="dot"/>
            <a:round/>
            <a:headEnd len="med" w="med" type="none"/>
            <a:tailEnd len="med" w="med" type="none"/>
          </a:ln>
        </p:spPr>
      </p:cxnSp>
      <p:cxnSp>
        <p:nvCxnSpPr>
          <p:cNvPr id="188" name="Google Shape;188;p30"/>
          <p:cNvCxnSpPr/>
          <p:nvPr/>
        </p:nvCxnSpPr>
        <p:spPr>
          <a:xfrm>
            <a:off x="4931900" y="1023425"/>
            <a:ext cx="0" cy="3334200"/>
          </a:xfrm>
          <a:prstGeom prst="straightConnector1">
            <a:avLst/>
          </a:prstGeom>
          <a:noFill/>
          <a:ln cap="flat" cmpd="sng" w="9525">
            <a:solidFill>
              <a:schemeClr val="dk2"/>
            </a:solidFill>
            <a:prstDash val="dot"/>
            <a:round/>
            <a:headEnd len="med" w="med" type="none"/>
            <a:tailEnd len="med" w="med" type="none"/>
          </a:ln>
        </p:spPr>
      </p:cxnSp>
      <p:cxnSp>
        <p:nvCxnSpPr>
          <p:cNvPr id="189" name="Google Shape;189;p30"/>
          <p:cNvCxnSpPr/>
          <p:nvPr/>
        </p:nvCxnSpPr>
        <p:spPr>
          <a:xfrm>
            <a:off x="1092161" y="1283600"/>
            <a:ext cx="2561700" cy="0"/>
          </a:xfrm>
          <a:prstGeom prst="straightConnector1">
            <a:avLst/>
          </a:prstGeom>
          <a:noFill/>
          <a:ln cap="flat" cmpd="sng" w="9525">
            <a:solidFill>
              <a:schemeClr val="dk2"/>
            </a:solidFill>
            <a:prstDash val="solid"/>
            <a:round/>
            <a:headEnd len="med" w="med" type="oval"/>
            <a:tailEnd len="med" w="med" type="triangle"/>
          </a:ln>
        </p:spPr>
      </p:cxnSp>
      <p:cxnSp>
        <p:nvCxnSpPr>
          <p:cNvPr id="190" name="Google Shape;190;p30"/>
          <p:cNvCxnSpPr/>
          <p:nvPr/>
        </p:nvCxnSpPr>
        <p:spPr>
          <a:xfrm>
            <a:off x="2375445" y="1803050"/>
            <a:ext cx="2568600" cy="0"/>
          </a:xfrm>
          <a:prstGeom prst="straightConnector1">
            <a:avLst/>
          </a:prstGeom>
          <a:noFill/>
          <a:ln cap="flat" cmpd="sng" w="9525">
            <a:solidFill>
              <a:schemeClr val="dk2"/>
            </a:solidFill>
            <a:prstDash val="solid"/>
            <a:round/>
            <a:headEnd len="med" w="med" type="none"/>
            <a:tailEnd len="med" w="med" type="triangle"/>
          </a:ln>
        </p:spPr>
      </p:cxnSp>
      <p:cxnSp>
        <p:nvCxnSpPr>
          <p:cNvPr id="191" name="Google Shape;191;p30"/>
          <p:cNvCxnSpPr/>
          <p:nvPr/>
        </p:nvCxnSpPr>
        <p:spPr>
          <a:xfrm rot="10800000">
            <a:off x="1087550" y="2055675"/>
            <a:ext cx="3811500" cy="0"/>
          </a:xfrm>
          <a:prstGeom prst="straightConnector1">
            <a:avLst/>
          </a:prstGeom>
          <a:noFill/>
          <a:ln cap="flat" cmpd="sng" w="9525">
            <a:solidFill>
              <a:schemeClr val="dk2"/>
            </a:solidFill>
            <a:prstDash val="solid"/>
            <a:round/>
            <a:headEnd len="med" w="med" type="oval"/>
            <a:tailEnd len="med" w="med" type="triangle"/>
          </a:ln>
        </p:spPr>
      </p:cxnSp>
      <p:cxnSp>
        <p:nvCxnSpPr>
          <p:cNvPr id="192" name="Google Shape;192;p30"/>
          <p:cNvCxnSpPr/>
          <p:nvPr/>
        </p:nvCxnSpPr>
        <p:spPr>
          <a:xfrm>
            <a:off x="1094700" y="2422725"/>
            <a:ext cx="3835200" cy="0"/>
          </a:xfrm>
          <a:prstGeom prst="straightConnector1">
            <a:avLst/>
          </a:prstGeom>
          <a:noFill/>
          <a:ln cap="flat" cmpd="sng" w="9525">
            <a:solidFill>
              <a:schemeClr val="dk2"/>
            </a:solidFill>
            <a:prstDash val="solid"/>
            <a:round/>
            <a:headEnd len="med" w="med" type="oval"/>
            <a:tailEnd len="med" w="med" type="triangle"/>
          </a:ln>
        </p:spPr>
      </p:cxnSp>
      <p:cxnSp>
        <p:nvCxnSpPr>
          <p:cNvPr id="193" name="Google Shape;193;p30"/>
          <p:cNvCxnSpPr/>
          <p:nvPr/>
        </p:nvCxnSpPr>
        <p:spPr>
          <a:xfrm>
            <a:off x="2367008" y="2898849"/>
            <a:ext cx="2568600" cy="0"/>
          </a:xfrm>
          <a:prstGeom prst="straightConnector1">
            <a:avLst/>
          </a:prstGeom>
          <a:noFill/>
          <a:ln cap="flat" cmpd="sng" w="9525">
            <a:solidFill>
              <a:schemeClr val="dk2"/>
            </a:solidFill>
            <a:prstDash val="solid"/>
            <a:round/>
            <a:headEnd len="med" w="med" type="none"/>
            <a:tailEnd len="med" w="med" type="none"/>
          </a:ln>
        </p:spPr>
      </p:cxnSp>
      <p:cxnSp>
        <p:nvCxnSpPr>
          <p:cNvPr id="194" name="Google Shape;194;p30"/>
          <p:cNvCxnSpPr/>
          <p:nvPr/>
        </p:nvCxnSpPr>
        <p:spPr>
          <a:xfrm>
            <a:off x="2368275" y="3184093"/>
            <a:ext cx="1280700" cy="0"/>
          </a:xfrm>
          <a:prstGeom prst="straightConnector1">
            <a:avLst/>
          </a:prstGeom>
          <a:noFill/>
          <a:ln cap="flat" cmpd="sng" w="9525">
            <a:solidFill>
              <a:schemeClr val="dk2"/>
            </a:solidFill>
            <a:prstDash val="solid"/>
            <a:round/>
            <a:headEnd len="med" w="med" type="none"/>
            <a:tailEnd len="med" w="med" type="triangle"/>
          </a:ln>
        </p:spPr>
      </p:cxnSp>
      <p:cxnSp>
        <p:nvCxnSpPr>
          <p:cNvPr id="195" name="Google Shape;195;p30"/>
          <p:cNvCxnSpPr/>
          <p:nvPr/>
        </p:nvCxnSpPr>
        <p:spPr>
          <a:xfrm>
            <a:off x="3663325" y="3423650"/>
            <a:ext cx="1287900" cy="0"/>
          </a:xfrm>
          <a:prstGeom prst="straightConnector1">
            <a:avLst/>
          </a:prstGeom>
          <a:noFill/>
          <a:ln cap="flat" cmpd="sng" w="9525">
            <a:solidFill>
              <a:schemeClr val="dk2"/>
            </a:solidFill>
            <a:prstDash val="solid"/>
            <a:round/>
            <a:headEnd len="med" w="med" type="oval"/>
            <a:tailEnd len="med" w="med" type="triangle"/>
          </a:ln>
        </p:spPr>
      </p:cxnSp>
      <p:cxnSp>
        <p:nvCxnSpPr>
          <p:cNvPr id="196" name="Google Shape;196;p30"/>
          <p:cNvCxnSpPr/>
          <p:nvPr/>
        </p:nvCxnSpPr>
        <p:spPr>
          <a:xfrm rot="10800000">
            <a:off x="3656175" y="3781025"/>
            <a:ext cx="1295100" cy="0"/>
          </a:xfrm>
          <a:prstGeom prst="straightConnector1">
            <a:avLst/>
          </a:prstGeom>
          <a:noFill/>
          <a:ln cap="flat" cmpd="sng" w="9525">
            <a:solidFill>
              <a:schemeClr val="dk2"/>
            </a:solidFill>
            <a:prstDash val="solid"/>
            <a:round/>
            <a:headEnd len="med" w="med" type="oval"/>
            <a:tailEnd len="med" w="med" type="triangle"/>
          </a:ln>
        </p:spPr>
      </p:cxnSp>
      <p:cxnSp>
        <p:nvCxnSpPr>
          <p:cNvPr id="197" name="Google Shape;197;p30"/>
          <p:cNvCxnSpPr/>
          <p:nvPr/>
        </p:nvCxnSpPr>
        <p:spPr>
          <a:xfrm rot="10800000">
            <a:off x="2368270" y="1512550"/>
            <a:ext cx="1280700" cy="0"/>
          </a:xfrm>
          <a:prstGeom prst="straightConnector1">
            <a:avLst/>
          </a:prstGeom>
          <a:noFill/>
          <a:ln cap="flat" cmpd="sng" w="9525">
            <a:solidFill>
              <a:schemeClr val="dk2"/>
            </a:solidFill>
            <a:prstDash val="solid"/>
            <a:round/>
            <a:headEnd len="med" w="med" type="oval"/>
            <a:tailEnd len="med" w="med" type="none"/>
          </a:ln>
        </p:spPr>
      </p:cxnSp>
      <p:cxnSp>
        <p:nvCxnSpPr>
          <p:cNvPr id="198" name="Google Shape;198;p30"/>
          <p:cNvCxnSpPr/>
          <p:nvPr/>
        </p:nvCxnSpPr>
        <p:spPr>
          <a:xfrm>
            <a:off x="2368275" y="1523995"/>
            <a:ext cx="0" cy="286200"/>
          </a:xfrm>
          <a:prstGeom prst="straightConnector1">
            <a:avLst/>
          </a:prstGeom>
          <a:noFill/>
          <a:ln cap="flat" cmpd="sng" w="9525">
            <a:solidFill>
              <a:schemeClr val="dk2"/>
            </a:solidFill>
            <a:prstDash val="solid"/>
            <a:round/>
            <a:headEnd len="med" w="med" type="none"/>
            <a:tailEnd len="med" w="med" type="none"/>
          </a:ln>
        </p:spPr>
      </p:cxnSp>
      <p:cxnSp>
        <p:nvCxnSpPr>
          <p:cNvPr id="199" name="Google Shape;199;p30"/>
          <p:cNvCxnSpPr/>
          <p:nvPr/>
        </p:nvCxnSpPr>
        <p:spPr>
          <a:xfrm>
            <a:off x="2368275" y="2895595"/>
            <a:ext cx="0" cy="286200"/>
          </a:xfrm>
          <a:prstGeom prst="straightConnector1">
            <a:avLst/>
          </a:prstGeom>
          <a:noFill/>
          <a:ln cap="flat" cmpd="sng" w="9525">
            <a:solidFill>
              <a:schemeClr val="dk2"/>
            </a:solidFill>
            <a:prstDash val="solid"/>
            <a:round/>
            <a:headEnd len="med" w="med" type="none"/>
            <a:tailEnd len="med" w="med" type="none"/>
          </a:ln>
        </p:spPr>
      </p:cxnSp>
      <p:sp>
        <p:nvSpPr>
          <p:cNvPr id="200" name="Google Shape;200;p30"/>
          <p:cNvSpPr txBox="1"/>
          <p:nvPr/>
        </p:nvSpPr>
        <p:spPr>
          <a:xfrm>
            <a:off x="5950450" y="695700"/>
            <a:ext cx="3087600" cy="28014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SzPts val="1000"/>
              <a:buFont typeface="Montserrat"/>
              <a:buAutoNum type="arabicPeriod"/>
            </a:pPr>
            <a:r>
              <a:rPr lang="en-GB" sz="1000">
                <a:latin typeface="Montserrat"/>
                <a:ea typeface="Montserrat"/>
                <a:cs typeface="Montserrat"/>
                <a:sym typeface="Montserrat"/>
              </a:rPr>
              <a:t>User clicks on </a:t>
            </a:r>
            <a:r>
              <a:rPr b="1" lang="en-GB" sz="1000">
                <a:latin typeface="Montserrat"/>
                <a:ea typeface="Montserrat"/>
                <a:cs typeface="Montserrat"/>
                <a:sym typeface="Montserrat"/>
              </a:rPr>
              <a:t>Login button</a:t>
            </a:r>
            <a:endParaRPr b="1"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GB" sz="1000">
                <a:latin typeface="Montserrat"/>
                <a:ea typeface="Montserrat"/>
                <a:cs typeface="Montserrat"/>
                <a:sym typeface="Montserrat"/>
              </a:rPr>
              <a:t>The user’s browser </a:t>
            </a:r>
            <a:r>
              <a:rPr b="1" lang="en-GB" sz="1000">
                <a:latin typeface="Montserrat"/>
                <a:ea typeface="Montserrat"/>
                <a:cs typeface="Montserrat"/>
                <a:sym typeface="Montserrat"/>
              </a:rPr>
              <a:t>redirected</a:t>
            </a:r>
            <a:r>
              <a:rPr lang="en-GB" sz="1000">
                <a:latin typeface="Montserrat"/>
                <a:ea typeface="Montserrat"/>
                <a:cs typeface="Montserrat"/>
                <a:sym typeface="Montserrat"/>
              </a:rPr>
              <a:t> to the Auth server with an authentication request.</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GB" sz="1000">
                <a:latin typeface="Montserrat"/>
                <a:ea typeface="Montserrat"/>
                <a:cs typeface="Montserrat"/>
                <a:sym typeface="Montserrat"/>
              </a:rPr>
              <a:t>The </a:t>
            </a:r>
            <a:r>
              <a:rPr b="1" lang="en-GB" sz="1000">
                <a:latin typeface="Montserrat"/>
                <a:ea typeface="Montserrat"/>
                <a:cs typeface="Montserrat"/>
                <a:sym typeface="Montserrat"/>
              </a:rPr>
              <a:t>Auth server interacts </a:t>
            </a:r>
            <a:r>
              <a:rPr lang="en-GB" sz="1000">
                <a:latin typeface="Montserrat"/>
                <a:ea typeface="Montserrat"/>
                <a:cs typeface="Montserrat"/>
                <a:sym typeface="Montserrat"/>
              </a:rPr>
              <a:t>with the user for authentication.</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GB" sz="1000">
                <a:latin typeface="Montserrat"/>
                <a:ea typeface="Montserrat"/>
                <a:cs typeface="Montserrat"/>
                <a:sym typeface="Montserrat"/>
              </a:rPr>
              <a:t>The </a:t>
            </a:r>
            <a:r>
              <a:rPr b="1" lang="en-GB" sz="1000">
                <a:latin typeface="Montserrat"/>
                <a:ea typeface="Montserrat"/>
                <a:cs typeface="Montserrat"/>
                <a:sym typeface="Montserrat"/>
              </a:rPr>
              <a:t>user authenticates</a:t>
            </a:r>
            <a:r>
              <a:rPr lang="en-GB" sz="1000">
                <a:latin typeface="Montserrat"/>
                <a:ea typeface="Montserrat"/>
                <a:cs typeface="Montserrat"/>
                <a:sym typeface="Montserrat"/>
              </a:rPr>
              <a:t> and the Auth server creates an authentication session for the user.</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GB" sz="1000">
                <a:latin typeface="Montserrat"/>
                <a:ea typeface="Montserrat"/>
                <a:cs typeface="Montserrat"/>
                <a:sym typeface="Montserrat"/>
              </a:rPr>
              <a:t>The user’s browser </a:t>
            </a:r>
            <a:r>
              <a:rPr b="1" lang="en-GB" sz="1000">
                <a:latin typeface="Montserrat"/>
                <a:ea typeface="Montserrat"/>
                <a:cs typeface="Montserrat"/>
                <a:sym typeface="Montserrat"/>
              </a:rPr>
              <a:t>redirected</a:t>
            </a:r>
            <a:r>
              <a:rPr lang="en-GB" sz="1000">
                <a:latin typeface="Montserrat"/>
                <a:ea typeface="Montserrat"/>
                <a:cs typeface="Montserrat"/>
                <a:sym typeface="Montserrat"/>
              </a:rPr>
              <a:t> back to the application with authorization code.</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GB" sz="1000">
                <a:latin typeface="Montserrat"/>
                <a:ea typeface="Montserrat"/>
                <a:cs typeface="Montserrat"/>
                <a:sym typeface="Montserrat"/>
              </a:rPr>
              <a:t>The application sends a </a:t>
            </a:r>
            <a:r>
              <a:rPr b="1" lang="en-GB" sz="1000">
                <a:latin typeface="Montserrat"/>
                <a:ea typeface="Montserrat"/>
                <a:cs typeface="Montserrat"/>
                <a:sym typeface="Montserrat"/>
              </a:rPr>
              <a:t>token request</a:t>
            </a:r>
            <a:r>
              <a:rPr lang="en-GB" sz="1000">
                <a:latin typeface="Montserrat"/>
                <a:ea typeface="Montserrat"/>
                <a:cs typeface="Montserrat"/>
                <a:sym typeface="Montserrat"/>
              </a:rPr>
              <a:t> to the Auth server, with the authorization code.</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GB" sz="1000">
                <a:latin typeface="Montserrat"/>
                <a:ea typeface="Montserrat"/>
                <a:cs typeface="Montserrat"/>
                <a:sym typeface="Montserrat"/>
              </a:rPr>
              <a:t>The Auth server responds with Access Token, Refresh token, and ID token.</a:t>
            </a:r>
            <a:endParaRPr sz="1000">
              <a:latin typeface="Montserrat"/>
              <a:ea typeface="Montserrat"/>
              <a:cs typeface="Montserrat"/>
              <a:sym typeface="Montserrat"/>
            </a:endParaRPr>
          </a:p>
        </p:txBody>
      </p:sp>
      <p:pic>
        <p:nvPicPr>
          <p:cNvPr id="201" name="Google Shape;201;p30"/>
          <p:cNvPicPr preferRelativeResize="0"/>
          <p:nvPr/>
        </p:nvPicPr>
        <p:blipFill>
          <a:blip r:embed="rId3">
            <a:alphaModFix/>
          </a:blip>
          <a:stretch>
            <a:fillRect/>
          </a:stretch>
        </p:blipFill>
        <p:spPr>
          <a:xfrm>
            <a:off x="6168534" y="3861907"/>
            <a:ext cx="187023" cy="187023"/>
          </a:xfrm>
          <a:prstGeom prst="rect">
            <a:avLst/>
          </a:prstGeom>
          <a:noFill/>
          <a:ln>
            <a:noFill/>
          </a:ln>
        </p:spPr>
      </p:pic>
      <p:pic>
        <p:nvPicPr>
          <p:cNvPr id="202" name="Google Shape;202;p30"/>
          <p:cNvPicPr preferRelativeResize="0"/>
          <p:nvPr/>
        </p:nvPicPr>
        <p:blipFill>
          <a:blip r:embed="rId4">
            <a:alphaModFix/>
          </a:blip>
          <a:stretch>
            <a:fillRect/>
          </a:stretch>
        </p:blipFill>
        <p:spPr>
          <a:xfrm>
            <a:off x="6187693" y="4410561"/>
            <a:ext cx="187025" cy="187025"/>
          </a:xfrm>
          <a:prstGeom prst="rect">
            <a:avLst/>
          </a:prstGeom>
          <a:noFill/>
          <a:ln>
            <a:noFill/>
          </a:ln>
        </p:spPr>
      </p:pic>
      <p:pic>
        <p:nvPicPr>
          <p:cNvPr id="203" name="Google Shape;203;p30"/>
          <p:cNvPicPr preferRelativeResize="0"/>
          <p:nvPr/>
        </p:nvPicPr>
        <p:blipFill>
          <a:blip r:embed="rId5">
            <a:alphaModFix/>
          </a:blip>
          <a:stretch>
            <a:fillRect/>
          </a:stretch>
        </p:blipFill>
        <p:spPr>
          <a:xfrm flipH="1" rot="10800000">
            <a:off x="6163277" y="4126235"/>
            <a:ext cx="200924" cy="200924"/>
          </a:xfrm>
          <a:prstGeom prst="rect">
            <a:avLst/>
          </a:prstGeom>
          <a:noFill/>
          <a:ln>
            <a:noFill/>
          </a:ln>
        </p:spPr>
      </p:pic>
      <p:sp>
        <p:nvSpPr>
          <p:cNvPr id="204" name="Google Shape;204;p30"/>
          <p:cNvSpPr txBox="1"/>
          <p:nvPr/>
        </p:nvSpPr>
        <p:spPr>
          <a:xfrm>
            <a:off x="6521950" y="3768099"/>
            <a:ext cx="101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Access token</a:t>
            </a:r>
            <a:endParaRPr sz="1000">
              <a:latin typeface="Montserrat"/>
              <a:ea typeface="Montserrat"/>
              <a:cs typeface="Montserrat"/>
              <a:sym typeface="Montserrat"/>
            </a:endParaRPr>
          </a:p>
        </p:txBody>
      </p:sp>
      <p:sp>
        <p:nvSpPr>
          <p:cNvPr id="205" name="Google Shape;205;p30"/>
          <p:cNvSpPr txBox="1"/>
          <p:nvPr/>
        </p:nvSpPr>
        <p:spPr>
          <a:xfrm>
            <a:off x="6521950" y="4044700"/>
            <a:ext cx="1329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Refresh token</a:t>
            </a:r>
            <a:endParaRPr sz="1000">
              <a:latin typeface="Montserrat"/>
              <a:ea typeface="Montserrat"/>
              <a:cs typeface="Montserrat"/>
              <a:sym typeface="Montserrat"/>
            </a:endParaRPr>
          </a:p>
        </p:txBody>
      </p:sp>
      <p:sp>
        <p:nvSpPr>
          <p:cNvPr id="206" name="Google Shape;206;p30"/>
          <p:cNvSpPr txBox="1"/>
          <p:nvPr/>
        </p:nvSpPr>
        <p:spPr>
          <a:xfrm>
            <a:off x="6521950" y="4322075"/>
            <a:ext cx="1128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ID token</a:t>
            </a:r>
            <a:endParaRPr sz="1000">
              <a:latin typeface="Montserrat"/>
              <a:ea typeface="Montserrat"/>
              <a:cs typeface="Montserrat"/>
              <a:sym typeface="Montserrat"/>
            </a:endParaRPr>
          </a:p>
        </p:txBody>
      </p:sp>
      <p:pic>
        <p:nvPicPr>
          <p:cNvPr id="207" name="Google Shape;207;p30"/>
          <p:cNvPicPr preferRelativeResize="0"/>
          <p:nvPr/>
        </p:nvPicPr>
        <p:blipFill>
          <a:blip r:embed="rId3">
            <a:alphaModFix/>
          </a:blip>
          <a:stretch>
            <a:fillRect/>
          </a:stretch>
        </p:blipFill>
        <p:spPr>
          <a:xfrm>
            <a:off x="3958734" y="3557107"/>
            <a:ext cx="187023" cy="187023"/>
          </a:xfrm>
          <a:prstGeom prst="rect">
            <a:avLst/>
          </a:prstGeom>
          <a:noFill/>
          <a:ln>
            <a:noFill/>
          </a:ln>
        </p:spPr>
      </p:pic>
      <p:pic>
        <p:nvPicPr>
          <p:cNvPr id="208" name="Google Shape;208;p30"/>
          <p:cNvPicPr preferRelativeResize="0"/>
          <p:nvPr/>
        </p:nvPicPr>
        <p:blipFill>
          <a:blip r:embed="rId5">
            <a:alphaModFix/>
          </a:blip>
          <a:stretch>
            <a:fillRect/>
          </a:stretch>
        </p:blipFill>
        <p:spPr>
          <a:xfrm flipH="1" rot="10800000">
            <a:off x="4189963" y="3544067"/>
            <a:ext cx="200924" cy="200924"/>
          </a:xfrm>
          <a:prstGeom prst="rect">
            <a:avLst/>
          </a:prstGeom>
          <a:noFill/>
          <a:ln>
            <a:noFill/>
          </a:ln>
        </p:spPr>
      </p:pic>
      <p:pic>
        <p:nvPicPr>
          <p:cNvPr id="209" name="Google Shape;209;p30"/>
          <p:cNvPicPr preferRelativeResize="0"/>
          <p:nvPr/>
        </p:nvPicPr>
        <p:blipFill>
          <a:blip r:embed="rId4">
            <a:alphaModFix/>
          </a:blip>
          <a:stretch>
            <a:fillRect/>
          </a:stretch>
        </p:blipFill>
        <p:spPr>
          <a:xfrm>
            <a:off x="4435093" y="3558645"/>
            <a:ext cx="187025" cy="187025"/>
          </a:xfrm>
          <a:prstGeom prst="rect">
            <a:avLst/>
          </a:prstGeom>
          <a:noFill/>
          <a:ln>
            <a:noFill/>
          </a:ln>
        </p:spPr>
      </p:pic>
      <p:sp>
        <p:nvSpPr>
          <p:cNvPr id="210" name="Google Shape;210;p30"/>
          <p:cNvSpPr txBox="1"/>
          <p:nvPr/>
        </p:nvSpPr>
        <p:spPr>
          <a:xfrm>
            <a:off x="1388675" y="1055375"/>
            <a:ext cx="1128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Click </a:t>
            </a:r>
            <a:r>
              <a:rPr lang="en-GB" sz="800">
                <a:latin typeface="Montserrat"/>
                <a:ea typeface="Montserrat"/>
                <a:cs typeface="Montserrat"/>
                <a:sym typeface="Montserrat"/>
              </a:rPr>
              <a:t>Login button</a:t>
            </a:r>
            <a:endParaRPr sz="800">
              <a:latin typeface="Montserrat"/>
              <a:ea typeface="Montserrat"/>
              <a:cs typeface="Montserrat"/>
              <a:sym typeface="Montserrat"/>
            </a:endParaRPr>
          </a:p>
        </p:txBody>
      </p:sp>
      <p:sp>
        <p:nvSpPr>
          <p:cNvPr id="211" name="Google Shape;211;p30"/>
          <p:cNvSpPr txBox="1"/>
          <p:nvPr/>
        </p:nvSpPr>
        <p:spPr>
          <a:xfrm>
            <a:off x="2473022" y="1276350"/>
            <a:ext cx="1546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Redirect to auth server</a:t>
            </a:r>
            <a:endParaRPr sz="800">
              <a:latin typeface="Montserrat"/>
              <a:ea typeface="Montserrat"/>
              <a:cs typeface="Montserrat"/>
              <a:sym typeface="Montserrat"/>
            </a:endParaRPr>
          </a:p>
        </p:txBody>
      </p:sp>
      <p:sp>
        <p:nvSpPr>
          <p:cNvPr id="212" name="Google Shape;212;p30"/>
          <p:cNvSpPr txBox="1"/>
          <p:nvPr/>
        </p:nvSpPr>
        <p:spPr>
          <a:xfrm>
            <a:off x="1410458" y="1823471"/>
            <a:ext cx="1227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Show login form</a:t>
            </a:r>
            <a:endParaRPr sz="800">
              <a:latin typeface="Montserrat"/>
              <a:ea typeface="Montserrat"/>
              <a:cs typeface="Montserrat"/>
              <a:sym typeface="Montserrat"/>
            </a:endParaRPr>
          </a:p>
        </p:txBody>
      </p:sp>
      <p:sp>
        <p:nvSpPr>
          <p:cNvPr id="213" name="Google Shape;213;p30"/>
          <p:cNvSpPr txBox="1"/>
          <p:nvPr/>
        </p:nvSpPr>
        <p:spPr>
          <a:xfrm>
            <a:off x="1418078" y="2183897"/>
            <a:ext cx="1227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Send credentials</a:t>
            </a:r>
            <a:endParaRPr sz="800">
              <a:latin typeface="Montserrat"/>
              <a:ea typeface="Montserrat"/>
              <a:cs typeface="Montserrat"/>
              <a:sym typeface="Montserrat"/>
            </a:endParaRPr>
          </a:p>
        </p:txBody>
      </p:sp>
      <p:sp>
        <p:nvSpPr>
          <p:cNvPr id="214" name="Google Shape;214;p30"/>
          <p:cNvSpPr txBox="1"/>
          <p:nvPr/>
        </p:nvSpPr>
        <p:spPr>
          <a:xfrm>
            <a:off x="2484878" y="2661671"/>
            <a:ext cx="1227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Redirect to the app</a:t>
            </a:r>
            <a:endParaRPr sz="800">
              <a:latin typeface="Montserrat"/>
              <a:ea typeface="Montserrat"/>
              <a:cs typeface="Montserrat"/>
              <a:sym typeface="Montserrat"/>
            </a:endParaRPr>
          </a:p>
        </p:txBody>
      </p:sp>
      <p:sp>
        <p:nvSpPr>
          <p:cNvPr id="215" name="Google Shape;215;p30"/>
          <p:cNvSpPr txBox="1"/>
          <p:nvPr/>
        </p:nvSpPr>
        <p:spPr>
          <a:xfrm>
            <a:off x="3856478" y="3181355"/>
            <a:ext cx="1227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Montserrat"/>
                <a:ea typeface="Montserrat"/>
                <a:cs typeface="Montserrat"/>
                <a:sym typeface="Montserrat"/>
              </a:rPr>
              <a:t>/token</a:t>
            </a:r>
            <a:endParaRPr sz="800">
              <a:latin typeface="Montserrat"/>
              <a:ea typeface="Montserrat"/>
              <a:cs typeface="Montserrat"/>
              <a:sym typeface="Montserrat"/>
            </a:endParaRPr>
          </a:p>
        </p:txBody>
      </p:sp>
      <p:sp>
        <p:nvSpPr>
          <p:cNvPr id="216" name="Google Shape;216;p30"/>
          <p:cNvSpPr txBox="1"/>
          <p:nvPr/>
        </p:nvSpPr>
        <p:spPr>
          <a:xfrm>
            <a:off x="3206700" y="430725"/>
            <a:ext cx="888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rgbClr val="4A86E8"/>
                </a:solidFill>
                <a:latin typeface="Montserrat"/>
                <a:ea typeface="Montserrat"/>
                <a:cs typeface="Montserrat"/>
                <a:sym typeface="Montserrat"/>
              </a:rPr>
              <a:t>app.bigco.in</a:t>
            </a:r>
            <a:endParaRPr sz="800">
              <a:solidFill>
                <a:srgbClr val="4A86E8"/>
              </a:solidFill>
              <a:latin typeface="Montserrat"/>
              <a:ea typeface="Montserrat"/>
              <a:cs typeface="Montserrat"/>
              <a:sym typeface="Montserrat"/>
            </a:endParaRPr>
          </a:p>
        </p:txBody>
      </p:sp>
      <p:sp>
        <p:nvSpPr>
          <p:cNvPr id="217" name="Google Shape;217;p30"/>
          <p:cNvSpPr txBox="1"/>
          <p:nvPr/>
        </p:nvSpPr>
        <p:spPr>
          <a:xfrm>
            <a:off x="4502100" y="430725"/>
            <a:ext cx="888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rgbClr val="4A86E8"/>
                </a:solidFill>
                <a:latin typeface="Montserrat"/>
                <a:ea typeface="Montserrat"/>
                <a:cs typeface="Montserrat"/>
                <a:sym typeface="Montserrat"/>
              </a:rPr>
              <a:t>auth</a:t>
            </a:r>
            <a:r>
              <a:rPr lang="en-GB" sz="800">
                <a:solidFill>
                  <a:srgbClr val="4A86E8"/>
                </a:solidFill>
                <a:latin typeface="Montserrat"/>
                <a:ea typeface="Montserrat"/>
                <a:cs typeface="Montserrat"/>
                <a:sym typeface="Montserrat"/>
              </a:rPr>
              <a:t>.bigco.in</a:t>
            </a:r>
            <a:endParaRPr sz="800">
              <a:solidFill>
                <a:srgbClr val="4A86E8"/>
              </a:solidFill>
              <a:latin typeface="Montserrat"/>
              <a:ea typeface="Montserrat"/>
              <a:cs typeface="Montserrat"/>
              <a:sym typeface="Montserrat"/>
            </a:endParaRPr>
          </a:p>
        </p:txBody>
      </p:sp>
      <p:sp>
        <p:nvSpPr>
          <p:cNvPr id="218" name="Google Shape;218;p30"/>
          <p:cNvSpPr txBox="1"/>
          <p:nvPr/>
        </p:nvSpPr>
        <p:spPr>
          <a:xfrm>
            <a:off x="1136250" y="1020125"/>
            <a:ext cx="466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1 </a:t>
            </a:r>
            <a:endParaRPr sz="1000">
              <a:solidFill>
                <a:schemeClr val="lt1"/>
              </a:solidFill>
              <a:highlight>
                <a:schemeClr val="dk2"/>
              </a:highlight>
              <a:latin typeface="Courier New"/>
              <a:ea typeface="Courier New"/>
              <a:cs typeface="Courier New"/>
              <a:sym typeface="Courier New"/>
            </a:endParaRPr>
          </a:p>
        </p:txBody>
      </p:sp>
      <p:sp>
        <p:nvSpPr>
          <p:cNvPr id="219" name="Google Shape;219;p30"/>
          <p:cNvSpPr txBox="1"/>
          <p:nvPr/>
        </p:nvSpPr>
        <p:spPr>
          <a:xfrm>
            <a:off x="2309800" y="1245429"/>
            <a:ext cx="354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2   </a:t>
            </a:r>
            <a:endParaRPr sz="1000">
              <a:highlight>
                <a:srgbClr val="B6D7A8"/>
              </a:highlight>
              <a:latin typeface="Courier New"/>
              <a:ea typeface="Courier New"/>
              <a:cs typeface="Courier New"/>
              <a:sym typeface="Courier New"/>
            </a:endParaRPr>
          </a:p>
        </p:txBody>
      </p:sp>
      <p:sp>
        <p:nvSpPr>
          <p:cNvPr id="220" name="Google Shape;220;p30"/>
          <p:cNvSpPr txBox="1"/>
          <p:nvPr/>
        </p:nvSpPr>
        <p:spPr>
          <a:xfrm>
            <a:off x="1202925" y="1793211"/>
            <a:ext cx="39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3</a:t>
            </a:r>
            <a:endParaRPr sz="1000">
              <a:highlight>
                <a:srgbClr val="93C47D"/>
              </a:highlight>
            </a:endParaRPr>
          </a:p>
        </p:txBody>
      </p:sp>
      <p:sp>
        <p:nvSpPr>
          <p:cNvPr id="221" name="Google Shape;221;p30"/>
          <p:cNvSpPr txBox="1"/>
          <p:nvPr/>
        </p:nvSpPr>
        <p:spPr>
          <a:xfrm>
            <a:off x="1215295" y="2152207"/>
            <a:ext cx="354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4</a:t>
            </a:r>
            <a:endParaRPr sz="1000">
              <a:highlight>
                <a:srgbClr val="B6D7A8"/>
              </a:highlight>
            </a:endParaRPr>
          </a:p>
        </p:txBody>
      </p:sp>
      <p:sp>
        <p:nvSpPr>
          <p:cNvPr id="222" name="Google Shape;222;p30"/>
          <p:cNvSpPr txBox="1"/>
          <p:nvPr/>
        </p:nvSpPr>
        <p:spPr>
          <a:xfrm>
            <a:off x="2312621" y="2632300"/>
            <a:ext cx="354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5</a:t>
            </a:r>
            <a:endParaRPr sz="1000">
              <a:highlight>
                <a:srgbClr val="B6D7A8"/>
              </a:highlight>
            </a:endParaRPr>
          </a:p>
        </p:txBody>
      </p:sp>
      <p:sp>
        <p:nvSpPr>
          <p:cNvPr id="223" name="Google Shape;223;p30"/>
          <p:cNvSpPr txBox="1"/>
          <p:nvPr/>
        </p:nvSpPr>
        <p:spPr>
          <a:xfrm>
            <a:off x="3676589" y="3485763"/>
            <a:ext cx="354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7</a:t>
            </a:r>
            <a:endParaRPr sz="1000">
              <a:highlight>
                <a:srgbClr val="B6D7A8"/>
              </a:highlight>
            </a:endParaRPr>
          </a:p>
        </p:txBody>
      </p:sp>
      <p:sp>
        <p:nvSpPr>
          <p:cNvPr id="224" name="Google Shape;224;p30"/>
          <p:cNvSpPr txBox="1"/>
          <p:nvPr/>
        </p:nvSpPr>
        <p:spPr>
          <a:xfrm>
            <a:off x="3668958" y="3150438"/>
            <a:ext cx="354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000">
                <a:solidFill>
                  <a:schemeClr val="lt1"/>
                </a:solidFill>
                <a:highlight>
                  <a:schemeClr val="dk2"/>
                </a:highlight>
                <a:latin typeface="Courier New"/>
                <a:ea typeface="Courier New"/>
                <a:cs typeface="Courier New"/>
                <a:sym typeface="Courier New"/>
              </a:rPr>
              <a:t> 6</a:t>
            </a:r>
            <a:endParaRPr sz="1000">
              <a:highlight>
                <a:srgbClr val="B6D7A8"/>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288925" y="18719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Demo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2"/>
          <p:cNvSpPr txBox="1"/>
          <p:nvPr>
            <p:ph type="title"/>
          </p:nvPr>
        </p:nvSpPr>
        <p:spPr>
          <a:xfrm>
            <a:off x="311700" y="-88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PKCE - More Secure</a:t>
            </a:r>
            <a:endParaRPr/>
          </a:p>
        </p:txBody>
      </p:sp>
      <p:sp>
        <p:nvSpPr>
          <p:cNvPr id="235" name="Google Shape;235;p32"/>
          <p:cNvSpPr/>
          <p:nvPr/>
        </p:nvSpPr>
        <p:spPr>
          <a:xfrm>
            <a:off x="132125" y="636550"/>
            <a:ext cx="1173000" cy="623100"/>
          </a:xfrm>
          <a:prstGeom prst="rect">
            <a:avLst/>
          </a:prstGeom>
          <a:solidFill>
            <a:srgbClr val="FCE5CD"/>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1200">
                <a:latin typeface="Montserrat"/>
                <a:ea typeface="Montserrat"/>
                <a:cs typeface="Montserrat"/>
                <a:sym typeface="Montserrat"/>
              </a:rPr>
              <a:t>Client App</a:t>
            </a:r>
            <a:endParaRPr sz="1200">
              <a:latin typeface="Montserrat"/>
              <a:ea typeface="Montserrat"/>
              <a:cs typeface="Montserrat"/>
              <a:sym typeface="Montserrat"/>
            </a:endParaRPr>
          </a:p>
        </p:txBody>
      </p:sp>
      <p:sp>
        <p:nvSpPr>
          <p:cNvPr id="236" name="Google Shape;236;p32"/>
          <p:cNvSpPr/>
          <p:nvPr/>
        </p:nvSpPr>
        <p:spPr>
          <a:xfrm>
            <a:off x="1667240" y="636550"/>
            <a:ext cx="1173000" cy="623100"/>
          </a:xfrm>
          <a:prstGeom prst="rect">
            <a:avLst/>
          </a:prstGeom>
          <a:solidFill>
            <a:srgbClr val="F4CCCC"/>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1200">
                <a:solidFill>
                  <a:schemeClr val="dk1"/>
                </a:solidFill>
                <a:latin typeface="Montserrat"/>
                <a:ea typeface="Montserrat"/>
                <a:cs typeface="Montserrat"/>
                <a:sym typeface="Montserrat"/>
              </a:rPr>
              <a:t>Browser</a:t>
            </a:r>
            <a:endParaRPr sz="1200">
              <a:solidFill>
                <a:schemeClr val="dk1"/>
              </a:solidFill>
              <a:latin typeface="Montserrat"/>
              <a:ea typeface="Montserrat"/>
              <a:cs typeface="Montserrat"/>
              <a:sym typeface="Montserrat"/>
            </a:endParaRPr>
          </a:p>
        </p:txBody>
      </p:sp>
      <p:cxnSp>
        <p:nvCxnSpPr>
          <p:cNvPr id="237" name="Google Shape;237;p32"/>
          <p:cNvCxnSpPr/>
          <p:nvPr/>
        </p:nvCxnSpPr>
        <p:spPr>
          <a:xfrm>
            <a:off x="715575" y="1241610"/>
            <a:ext cx="0" cy="2402700"/>
          </a:xfrm>
          <a:prstGeom prst="straightConnector1">
            <a:avLst/>
          </a:prstGeom>
          <a:noFill/>
          <a:ln cap="flat" cmpd="sng" w="9525">
            <a:solidFill>
              <a:schemeClr val="dk2"/>
            </a:solidFill>
            <a:prstDash val="dot"/>
            <a:round/>
            <a:headEnd len="med" w="med" type="none"/>
            <a:tailEnd len="med" w="med" type="none"/>
          </a:ln>
        </p:spPr>
      </p:cxnSp>
      <p:cxnSp>
        <p:nvCxnSpPr>
          <p:cNvPr id="238" name="Google Shape;238;p32"/>
          <p:cNvCxnSpPr/>
          <p:nvPr/>
        </p:nvCxnSpPr>
        <p:spPr>
          <a:xfrm>
            <a:off x="2239575" y="1253827"/>
            <a:ext cx="0" cy="2433600"/>
          </a:xfrm>
          <a:prstGeom prst="straightConnector1">
            <a:avLst/>
          </a:prstGeom>
          <a:noFill/>
          <a:ln cap="flat" cmpd="sng" w="9525">
            <a:solidFill>
              <a:schemeClr val="dk2"/>
            </a:solidFill>
            <a:prstDash val="dot"/>
            <a:round/>
            <a:headEnd len="med" w="med" type="none"/>
            <a:tailEnd len="med" w="med" type="none"/>
          </a:ln>
        </p:spPr>
      </p:cxnSp>
      <p:cxnSp>
        <p:nvCxnSpPr>
          <p:cNvPr id="239" name="Google Shape;239;p32"/>
          <p:cNvCxnSpPr/>
          <p:nvPr/>
        </p:nvCxnSpPr>
        <p:spPr>
          <a:xfrm rot="10800000">
            <a:off x="2254675" y="2119375"/>
            <a:ext cx="1497000" cy="0"/>
          </a:xfrm>
          <a:prstGeom prst="straightConnector1">
            <a:avLst/>
          </a:prstGeom>
          <a:noFill/>
          <a:ln cap="flat" cmpd="sng" w="9525">
            <a:solidFill>
              <a:schemeClr val="dk2"/>
            </a:solidFill>
            <a:prstDash val="solid"/>
            <a:round/>
            <a:headEnd len="med" w="med" type="none"/>
            <a:tailEnd len="med" w="med" type="triangle"/>
          </a:ln>
        </p:spPr>
      </p:cxnSp>
      <p:cxnSp>
        <p:nvCxnSpPr>
          <p:cNvPr id="240" name="Google Shape;240;p32"/>
          <p:cNvCxnSpPr/>
          <p:nvPr/>
        </p:nvCxnSpPr>
        <p:spPr>
          <a:xfrm>
            <a:off x="730775" y="2957575"/>
            <a:ext cx="3021000" cy="0"/>
          </a:xfrm>
          <a:prstGeom prst="straightConnector1">
            <a:avLst/>
          </a:prstGeom>
          <a:noFill/>
          <a:ln cap="flat" cmpd="sng" w="9525">
            <a:solidFill>
              <a:schemeClr val="dk2"/>
            </a:solidFill>
            <a:prstDash val="solid"/>
            <a:round/>
            <a:headEnd len="med" w="med" type="none"/>
            <a:tailEnd len="med" w="med" type="triangle"/>
          </a:ln>
        </p:spPr>
      </p:cxnSp>
      <p:cxnSp>
        <p:nvCxnSpPr>
          <p:cNvPr id="241" name="Google Shape;241;p32"/>
          <p:cNvCxnSpPr/>
          <p:nvPr/>
        </p:nvCxnSpPr>
        <p:spPr>
          <a:xfrm rot="10800000">
            <a:off x="712000" y="3490975"/>
            <a:ext cx="3054000" cy="0"/>
          </a:xfrm>
          <a:prstGeom prst="straightConnector1">
            <a:avLst/>
          </a:prstGeom>
          <a:noFill/>
          <a:ln cap="flat" cmpd="sng" w="9525">
            <a:solidFill>
              <a:schemeClr val="dk2"/>
            </a:solidFill>
            <a:prstDash val="solid"/>
            <a:round/>
            <a:headEnd len="med" w="med" type="none"/>
            <a:tailEnd len="med" w="med" type="triangle"/>
          </a:ln>
        </p:spPr>
      </p:cxnSp>
      <p:sp>
        <p:nvSpPr>
          <p:cNvPr id="242" name="Google Shape;242;p32"/>
          <p:cNvSpPr/>
          <p:nvPr/>
        </p:nvSpPr>
        <p:spPr>
          <a:xfrm>
            <a:off x="4813670" y="636550"/>
            <a:ext cx="1173000" cy="623100"/>
          </a:xfrm>
          <a:prstGeom prst="rect">
            <a:avLst/>
          </a:prstGeom>
          <a:solidFill>
            <a:srgbClr val="FCE5CD"/>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1200">
                <a:latin typeface="Montserrat"/>
                <a:ea typeface="Montserrat"/>
                <a:cs typeface="Montserrat"/>
                <a:sym typeface="Montserrat"/>
              </a:rPr>
              <a:t>Client App</a:t>
            </a:r>
            <a:endParaRPr sz="1200">
              <a:latin typeface="Montserrat"/>
              <a:ea typeface="Montserrat"/>
              <a:cs typeface="Montserrat"/>
              <a:sym typeface="Montserrat"/>
            </a:endParaRPr>
          </a:p>
        </p:txBody>
      </p:sp>
      <p:sp>
        <p:nvSpPr>
          <p:cNvPr id="243" name="Google Shape;243;p32"/>
          <p:cNvSpPr/>
          <p:nvPr/>
        </p:nvSpPr>
        <p:spPr>
          <a:xfrm>
            <a:off x="6348785" y="636550"/>
            <a:ext cx="1173000" cy="623100"/>
          </a:xfrm>
          <a:prstGeom prst="rect">
            <a:avLst/>
          </a:prstGeom>
          <a:solidFill>
            <a:srgbClr val="F4CCCC"/>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1200">
                <a:solidFill>
                  <a:schemeClr val="dk1"/>
                </a:solidFill>
                <a:latin typeface="Montserrat"/>
                <a:ea typeface="Montserrat"/>
                <a:cs typeface="Montserrat"/>
                <a:sym typeface="Montserrat"/>
              </a:rPr>
              <a:t>Browser</a:t>
            </a:r>
            <a:endParaRPr sz="1200">
              <a:solidFill>
                <a:schemeClr val="dk1"/>
              </a:solidFill>
              <a:latin typeface="Montserrat"/>
              <a:ea typeface="Montserrat"/>
              <a:cs typeface="Montserrat"/>
              <a:sym typeface="Montserrat"/>
            </a:endParaRPr>
          </a:p>
        </p:txBody>
      </p:sp>
      <p:cxnSp>
        <p:nvCxnSpPr>
          <p:cNvPr id="244" name="Google Shape;244;p32"/>
          <p:cNvCxnSpPr/>
          <p:nvPr/>
        </p:nvCxnSpPr>
        <p:spPr>
          <a:xfrm>
            <a:off x="5363775" y="1248765"/>
            <a:ext cx="0" cy="2650800"/>
          </a:xfrm>
          <a:prstGeom prst="straightConnector1">
            <a:avLst/>
          </a:prstGeom>
          <a:noFill/>
          <a:ln cap="flat" cmpd="sng" w="9525">
            <a:solidFill>
              <a:schemeClr val="dk2"/>
            </a:solidFill>
            <a:prstDash val="dot"/>
            <a:round/>
            <a:headEnd len="med" w="med" type="none"/>
            <a:tailEnd len="med" w="med" type="none"/>
          </a:ln>
        </p:spPr>
      </p:cxnSp>
      <p:cxnSp>
        <p:nvCxnSpPr>
          <p:cNvPr id="245" name="Google Shape;245;p32"/>
          <p:cNvCxnSpPr/>
          <p:nvPr/>
        </p:nvCxnSpPr>
        <p:spPr>
          <a:xfrm>
            <a:off x="6956820" y="1253827"/>
            <a:ext cx="0" cy="2724300"/>
          </a:xfrm>
          <a:prstGeom prst="straightConnector1">
            <a:avLst/>
          </a:prstGeom>
          <a:noFill/>
          <a:ln cap="flat" cmpd="sng" w="9525">
            <a:solidFill>
              <a:schemeClr val="dk2"/>
            </a:solidFill>
            <a:prstDash val="dot"/>
            <a:round/>
            <a:headEnd len="med" w="med" type="none"/>
            <a:tailEnd len="med" w="med" type="none"/>
          </a:ln>
        </p:spPr>
      </p:cxnSp>
      <p:cxnSp>
        <p:nvCxnSpPr>
          <p:cNvPr id="246" name="Google Shape;246;p32"/>
          <p:cNvCxnSpPr/>
          <p:nvPr/>
        </p:nvCxnSpPr>
        <p:spPr>
          <a:xfrm>
            <a:off x="5344725" y="1662175"/>
            <a:ext cx="3126600" cy="0"/>
          </a:xfrm>
          <a:prstGeom prst="straightConnector1">
            <a:avLst/>
          </a:prstGeom>
          <a:noFill/>
          <a:ln cap="flat" cmpd="sng" w="9525">
            <a:solidFill>
              <a:schemeClr val="dk2"/>
            </a:solidFill>
            <a:prstDash val="solid"/>
            <a:round/>
            <a:headEnd len="med" w="med" type="none"/>
            <a:tailEnd len="med" w="med" type="triangle"/>
          </a:ln>
        </p:spPr>
      </p:cxnSp>
      <p:cxnSp>
        <p:nvCxnSpPr>
          <p:cNvPr id="247" name="Google Shape;247;p32"/>
          <p:cNvCxnSpPr/>
          <p:nvPr/>
        </p:nvCxnSpPr>
        <p:spPr>
          <a:xfrm rot="10800000">
            <a:off x="5359200" y="2119375"/>
            <a:ext cx="3119400" cy="0"/>
          </a:xfrm>
          <a:prstGeom prst="straightConnector1">
            <a:avLst/>
          </a:prstGeom>
          <a:noFill/>
          <a:ln cap="flat" cmpd="sng" w="9525">
            <a:solidFill>
              <a:schemeClr val="dk2"/>
            </a:solidFill>
            <a:prstDash val="solid"/>
            <a:round/>
            <a:headEnd len="med" w="med" type="none"/>
            <a:tailEnd len="med" w="med" type="triangle"/>
          </a:ln>
        </p:spPr>
      </p:cxnSp>
      <p:cxnSp>
        <p:nvCxnSpPr>
          <p:cNvPr id="248" name="Google Shape;248;p32"/>
          <p:cNvCxnSpPr/>
          <p:nvPr/>
        </p:nvCxnSpPr>
        <p:spPr>
          <a:xfrm>
            <a:off x="5360332" y="2576575"/>
            <a:ext cx="3082500" cy="0"/>
          </a:xfrm>
          <a:prstGeom prst="straightConnector1">
            <a:avLst/>
          </a:prstGeom>
          <a:noFill/>
          <a:ln cap="flat" cmpd="sng" w="9525">
            <a:solidFill>
              <a:schemeClr val="dk2"/>
            </a:solidFill>
            <a:prstDash val="solid"/>
            <a:round/>
            <a:headEnd len="med" w="med" type="none"/>
            <a:tailEnd len="med" w="med" type="triangle"/>
          </a:ln>
        </p:spPr>
      </p:cxnSp>
      <p:cxnSp>
        <p:nvCxnSpPr>
          <p:cNvPr id="249" name="Google Shape;249;p32"/>
          <p:cNvCxnSpPr/>
          <p:nvPr/>
        </p:nvCxnSpPr>
        <p:spPr>
          <a:xfrm rot="10800000">
            <a:off x="5360425" y="3033775"/>
            <a:ext cx="3111000" cy="0"/>
          </a:xfrm>
          <a:prstGeom prst="straightConnector1">
            <a:avLst/>
          </a:prstGeom>
          <a:noFill/>
          <a:ln cap="flat" cmpd="sng" w="9525">
            <a:solidFill>
              <a:schemeClr val="dk2"/>
            </a:solidFill>
            <a:prstDash val="solid"/>
            <a:round/>
            <a:headEnd len="med" w="med" type="none"/>
            <a:tailEnd len="med" w="med" type="triangle"/>
          </a:ln>
        </p:spPr>
      </p:cxnSp>
      <p:sp>
        <p:nvSpPr>
          <p:cNvPr id="250" name="Google Shape;250;p32"/>
          <p:cNvSpPr txBox="1"/>
          <p:nvPr/>
        </p:nvSpPr>
        <p:spPr>
          <a:xfrm>
            <a:off x="2355325" y="1682100"/>
            <a:ext cx="1332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Send authz code in redirect URL</a:t>
            </a:r>
            <a:endParaRPr sz="1000">
              <a:latin typeface="Montserrat"/>
              <a:ea typeface="Montserrat"/>
              <a:cs typeface="Montserrat"/>
              <a:sym typeface="Montserrat"/>
            </a:endParaRPr>
          </a:p>
        </p:txBody>
      </p:sp>
      <p:sp>
        <p:nvSpPr>
          <p:cNvPr id="251" name="Google Shape;251;p32"/>
          <p:cNvSpPr txBox="1"/>
          <p:nvPr/>
        </p:nvSpPr>
        <p:spPr>
          <a:xfrm>
            <a:off x="1364725" y="2694165"/>
            <a:ext cx="1050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/token + authz code</a:t>
            </a:r>
            <a:endParaRPr sz="1000">
              <a:latin typeface="Montserrat"/>
              <a:ea typeface="Montserrat"/>
              <a:cs typeface="Montserrat"/>
              <a:sym typeface="Montserrat"/>
            </a:endParaRPr>
          </a:p>
        </p:txBody>
      </p:sp>
      <p:sp>
        <p:nvSpPr>
          <p:cNvPr id="252" name="Google Shape;252;p32"/>
          <p:cNvSpPr txBox="1"/>
          <p:nvPr/>
        </p:nvSpPr>
        <p:spPr>
          <a:xfrm>
            <a:off x="1288525" y="3206100"/>
            <a:ext cx="1050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tokens</a:t>
            </a:r>
            <a:endParaRPr sz="1000">
              <a:latin typeface="Montserrat"/>
              <a:ea typeface="Montserrat"/>
              <a:cs typeface="Montserrat"/>
              <a:sym typeface="Montserrat"/>
            </a:endParaRPr>
          </a:p>
        </p:txBody>
      </p:sp>
      <p:sp>
        <p:nvSpPr>
          <p:cNvPr id="253" name="Google Shape;253;p32"/>
          <p:cNvSpPr txBox="1"/>
          <p:nvPr/>
        </p:nvSpPr>
        <p:spPr>
          <a:xfrm>
            <a:off x="5479525" y="1377300"/>
            <a:ext cx="2651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Send C</a:t>
            </a:r>
            <a:r>
              <a:rPr lang="en-GB" sz="1000">
                <a:latin typeface="Montserrat"/>
                <a:ea typeface="Montserrat"/>
                <a:cs typeface="Montserrat"/>
                <a:sym typeface="Montserrat"/>
              </a:rPr>
              <a:t>ode challenge in Auth request</a:t>
            </a:r>
            <a:endParaRPr sz="1000">
              <a:latin typeface="Montserrat"/>
              <a:ea typeface="Montserrat"/>
              <a:cs typeface="Montserrat"/>
              <a:sym typeface="Montserrat"/>
            </a:endParaRPr>
          </a:p>
        </p:txBody>
      </p:sp>
      <p:sp>
        <p:nvSpPr>
          <p:cNvPr id="254" name="Google Shape;254;p32"/>
          <p:cNvSpPr txBox="1"/>
          <p:nvPr/>
        </p:nvSpPr>
        <p:spPr>
          <a:xfrm>
            <a:off x="5555725" y="1834500"/>
            <a:ext cx="1332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Authz code</a:t>
            </a:r>
            <a:endParaRPr sz="1000">
              <a:latin typeface="Montserrat"/>
              <a:ea typeface="Montserrat"/>
              <a:cs typeface="Montserrat"/>
              <a:sym typeface="Montserrat"/>
            </a:endParaRPr>
          </a:p>
        </p:txBody>
      </p:sp>
      <p:sp>
        <p:nvSpPr>
          <p:cNvPr id="255" name="Google Shape;255;p32"/>
          <p:cNvSpPr txBox="1"/>
          <p:nvPr/>
        </p:nvSpPr>
        <p:spPr>
          <a:xfrm>
            <a:off x="5479525" y="2255050"/>
            <a:ext cx="2605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/token + code verifier + authz code</a:t>
            </a:r>
            <a:endParaRPr sz="1000">
              <a:latin typeface="Montserrat"/>
              <a:ea typeface="Montserrat"/>
              <a:cs typeface="Montserrat"/>
              <a:sym typeface="Montserrat"/>
            </a:endParaRPr>
          </a:p>
        </p:txBody>
      </p:sp>
      <p:sp>
        <p:nvSpPr>
          <p:cNvPr id="256" name="Google Shape;256;p32"/>
          <p:cNvSpPr txBox="1"/>
          <p:nvPr/>
        </p:nvSpPr>
        <p:spPr>
          <a:xfrm>
            <a:off x="5631925" y="2748900"/>
            <a:ext cx="1050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tokens</a:t>
            </a:r>
            <a:endParaRPr sz="1000">
              <a:latin typeface="Montserrat"/>
              <a:ea typeface="Montserrat"/>
              <a:cs typeface="Montserrat"/>
              <a:sym typeface="Montserrat"/>
            </a:endParaRPr>
          </a:p>
        </p:txBody>
      </p:sp>
      <p:sp>
        <p:nvSpPr>
          <p:cNvPr id="257" name="Google Shape;257;p32"/>
          <p:cNvSpPr/>
          <p:nvPr/>
        </p:nvSpPr>
        <p:spPr>
          <a:xfrm>
            <a:off x="3202355" y="636550"/>
            <a:ext cx="1173000" cy="623100"/>
          </a:xfrm>
          <a:prstGeom prst="rect">
            <a:avLst/>
          </a:prstGeom>
          <a:solidFill>
            <a:srgbClr val="C9DAF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1200">
                <a:solidFill>
                  <a:schemeClr val="dk1"/>
                </a:solidFill>
                <a:latin typeface="Montserrat"/>
                <a:ea typeface="Montserrat"/>
                <a:cs typeface="Montserrat"/>
                <a:sym typeface="Montserrat"/>
              </a:rPr>
              <a:t>Auth Server</a:t>
            </a:r>
            <a:endParaRPr sz="1200">
              <a:solidFill>
                <a:schemeClr val="dk1"/>
              </a:solidFill>
              <a:latin typeface="Montserrat"/>
              <a:ea typeface="Montserrat"/>
              <a:cs typeface="Montserrat"/>
              <a:sym typeface="Montserrat"/>
            </a:endParaRPr>
          </a:p>
        </p:txBody>
      </p:sp>
      <p:cxnSp>
        <p:nvCxnSpPr>
          <p:cNvPr id="258" name="Google Shape;258;p32"/>
          <p:cNvCxnSpPr/>
          <p:nvPr/>
        </p:nvCxnSpPr>
        <p:spPr>
          <a:xfrm>
            <a:off x="3763575" y="1253827"/>
            <a:ext cx="0" cy="2433600"/>
          </a:xfrm>
          <a:prstGeom prst="straightConnector1">
            <a:avLst/>
          </a:prstGeom>
          <a:noFill/>
          <a:ln cap="flat" cmpd="sng" w="9525">
            <a:solidFill>
              <a:schemeClr val="dk2"/>
            </a:solidFill>
            <a:prstDash val="dot"/>
            <a:round/>
            <a:headEnd len="med" w="med" type="none"/>
            <a:tailEnd len="med" w="med" type="none"/>
          </a:ln>
        </p:spPr>
      </p:cxnSp>
      <p:sp>
        <p:nvSpPr>
          <p:cNvPr id="259" name="Google Shape;259;p32"/>
          <p:cNvSpPr/>
          <p:nvPr/>
        </p:nvSpPr>
        <p:spPr>
          <a:xfrm>
            <a:off x="7883900" y="636550"/>
            <a:ext cx="1173000" cy="623100"/>
          </a:xfrm>
          <a:prstGeom prst="rect">
            <a:avLst/>
          </a:prstGeom>
          <a:solidFill>
            <a:srgbClr val="C9DAF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1200">
                <a:solidFill>
                  <a:schemeClr val="dk1"/>
                </a:solidFill>
                <a:latin typeface="Montserrat"/>
                <a:ea typeface="Montserrat"/>
                <a:cs typeface="Montserrat"/>
                <a:sym typeface="Montserrat"/>
              </a:rPr>
              <a:t>Auth</a:t>
            </a:r>
            <a:r>
              <a:rPr lang="en-GB" sz="1200"/>
              <a:t> </a:t>
            </a:r>
            <a:r>
              <a:rPr lang="en-GB" sz="1200">
                <a:solidFill>
                  <a:schemeClr val="dk1"/>
                </a:solidFill>
                <a:latin typeface="Montserrat"/>
                <a:ea typeface="Montserrat"/>
                <a:cs typeface="Montserrat"/>
                <a:sym typeface="Montserrat"/>
              </a:rPr>
              <a:t>Server</a:t>
            </a:r>
            <a:endParaRPr sz="1200"/>
          </a:p>
        </p:txBody>
      </p:sp>
      <p:cxnSp>
        <p:nvCxnSpPr>
          <p:cNvPr id="260" name="Google Shape;260;p32"/>
          <p:cNvCxnSpPr/>
          <p:nvPr/>
        </p:nvCxnSpPr>
        <p:spPr>
          <a:xfrm>
            <a:off x="8480820" y="1253827"/>
            <a:ext cx="0" cy="2724300"/>
          </a:xfrm>
          <a:prstGeom prst="straightConnector1">
            <a:avLst/>
          </a:prstGeom>
          <a:noFill/>
          <a:ln cap="flat" cmpd="sng" w="9525">
            <a:solidFill>
              <a:schemeClr val="dk2"/>
            </a:solidFill>
            <a:prstDash val="dot"/>
            <a:round/>
            <a:headEnd len="med" w="med" type="none"/>
            <a:tailEnd len="med" w="med" type="none"/>
          </a:ln>
        </p:spPr>
      </p:cxnSp>
      <p:cxnSp>
        <p:nvCxnSpPr>
          <p:cNvPr id="261" name="Google Shape;261;p32"/>
          <p:cNvCxnSpPr/>
          <p:nvPr/>
        </p:nvCxnSpPr>
        <p:spPr>
          <a:xfrm>
            <a:off x="732300" y="1559775"/>
            <a:ext cx="3019500" cy="0"/>
          </a:xfrm>
          <a:prstGeom prst="straightConnector1">
            <a:avLst/>
          </a:prstGeom>
          <a:noFill/>
          <a:ln cap="flat" cmpd="sng" w="9525">
            <a:solidFill>
              <a:schemeClr val="dk2"/>
            </a:solidFill>
            <a:prstDash val="solid"/>
            <a:round/>
            <a:headEnd len="med" w="med" type="none"/>
            <a:tailEnd len="med" w="med" type="triangle"/>
          </a:ln>
        </p:spPr>
      </p:cxnSp>
      <p:sp>
        <p:nvSpPr>
          <p:cNvPr id="262" name="Google Shape;262;p32"/>
          <p:cNvSpPr txBox="1"/>
          <p:nvPr/>
        </p:nvSpPr>
        <p:spPr>
          <a:xfrm>
            <a:off x="983725" y="1301100"/>
            <a:ext cx="2651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Send Auth request</a:t>
            </a:r>
            <a:endParaRPr sz="1000">
              <a:latin typeface="Montserrat"/>
              <a:ea typeface="Montserrat"/>
              <a:cs typeface="Montserrat"/>
              <a:sym typeface="Montserrat"/>
            </a:endParaRPr>
          </a:p>
        </p:txBody>
      </p:sp>
      <p:cxnSp>
        <p:nvCxnSpPr>
          <p:cNvPr id="263" name="Google Shape;263;p32"/>
          <p:cNvCxnSpPr/>
          <p:nvPr/>
        </p:nvCxnSpPr>
        <p:spPr>
          <a:xfrm rot="10800000">
            <a:off x="730675" y="2500375"/>
            <a:ext cx="1497000" cy="0"/>
          </a:xfrm>
          <a:prstGeom prst="straightConnector1">
            <a:avLst/>
          </a:prstGeom>
          <a:noFill/>
          <a:ln cap="flat" cmpd="sng" w="9525">
            <a:solidFill>
              <a:schemeClr val="dk2"/>
            </a:solidFill>
            <a:prstDash val="solid"/>
            <a:round/>
            <a:headEnd len="med" w="med" type="none"/>
            <a:tailEnd len="med" w="med" type="triangle"/>
          </a:ln>
        </p:spPr>
      </p:cxnSp>
      <p:sp>
        <p:nvSpPr>
          <p:cNvPr id="264" name="Google Shape;264;p32"/>
          <p:cNvSpPr txBox="1"/>
          <p:nvPr/>
        </p:nvSpPr>
        <p:spPr>
          <a:xfrm>
            <a:off x="864598" y="2246619"/>
            <a:ext cx="155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Montserrat"/>
                <a:ea typeface="Montserrat"/>
                <a:cs typeface="Montserrat"/>
                <a:sym typeface="Montserrat"/>
              </a:rPr>
              <a:t>Gets Authz code from the URL</a:t>
            </a:r>
            <a:endParaRPr sz="1000">
              <a:latin typeface="Montserrat"/>
              <a:ea typeface="Montserrat"/>
              <a:cs typeface="Montserrat"/>
              <a:sym typeface="Montserrat"/>
            </a:endParaRPr>
          </a:p>
        </p:txBody>
      </p:sp>
      <p:sp>
        <p:nvSpPr>
          <p:cNvPr id="265" name="Google Shape;265;p32"/>
          <p:cNvSpPr/>
          <p:nvPr/>
        </p:nvSpPr>
        <p:spPr>
          <a:xfrm>
            <a:off x="4314425" y="1307200"/>
            <a:ext cx="1008900" cy="40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700"/>
              <a:t>1. Rand</a:t>
            </a:r>
            <a:r>
              <a:rPr lang="en-GB" sz="700"/>
              <a:t> code verifier</a:t>
            </a:r>
            <a:br>
              <a:rPr lang="en-GB" sz="700"/>
            </a:br>
            <a:r>
              <a:rPr lang="en-GB" sz="700"/>
              <a:t>2. Code challenge = SHA256(verifier)</a:t>
            </a:r>
            <a:endParaRPr sz="700"/>
          </a:p>
        </p:txBody>
      </p:sp>
      <p:sp>
        <p:nvSpPr>
          <p:cNvPr id="266" name="Google Shape;266;p32"/>
          <p:cNvSpPr/>
          <p:nvPr/>
        </p:nvSpPr>
        <p:spPr>
          <a:xfrm>
            <a:off x="8521255" y="1459600"/>
            <a:ext cx="594000" cy="40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700"/>
              <a:t>Store challenge</a:t>
            </a:r>
            <a:endParaRPr sz="700"/>
          </a:p>
        </p:txBody>
      </p:sp>
      <p:sp>
        <p:nvSpPr>
          <p:cNvPr id="267" name="Google Shape;267;p32"/>
          <p:cNvSpPr/>
          <p:nvPr/>
        </p:nvSpPr>
        <p:spPr>
          <a:xfrm>
            <a:off x="8549875" y="2602600"/>
            <a:ext cx="507300" cy="40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700"/>
              <a:t>Verify code</a:t>
            </a:r>
            <a:endParaRPr sz="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3"/>
          <p:cNvSpPr txBox="1"/>
          <p:nvPr/>
        </p:nvSpPr>
        <p:spPr>
          <a:xfrm>
            <a:off x="633400" y="1894950"/>
            <a:ext cx="67386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Montserrat"/>
              <a:buChar char="-"/>
            </a:pPr>
            <a:r>
              <a:rPr b="1" lang="en-GB">
                <a:solidFill>
                  <a:schemeClr val="dk1"/>
                </a:solidFill>
                <a:latin typeface="Montserrat"/>
                <a:ea typeface="Montserrat"/>
                <a:cs typeface="Montserrat"/>
                <a:sym typeface="Montserrat"/>
              </a:rPr>
              <a:t>Refresh Token</a:t>
            </a:r>
            <a:endParaRPr b="1">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Obtains new tokens </a:t>
            </a:r>
            <a:r>
              <a:rPr b="1" lang="en-GB">
                <a:solidFill>
                  <a:schemeClr val="dk1"/>
                </a:solidFill>
                <a:latin typeface="Montserrat"/>
                <a:ea typeface="Montserrat"/>
                <a:cs typeface="Montserrat"/>
                <a:sym typeface="Montserrat"/>
              </a:rPr>
              <a:t>without reauthentication</a:t>
            </a:r>
            <a:endParaRPr b="1">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Long lived (hours, days)</a:t>
            </a:r>
            <a:endParaRPr>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Sent in a request to /token to get a new access token</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273" name="Google Shape;273;p33"/>
          <p:cNvSpPr txBox="1"/>
          <p:nvPr/>
        </p:nvSpPr>
        <p:spPr>
          <a:xfrm>
            <a:off x="599050" y="497875"/>
            <a:ext cx="71430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Montserrat"/>
              <a:buChar char="-"/>
            </a:pPr>
            <a:r>
              <a:rPr b="1" lang="en-GB">
                <a:latin typeface="Montserrat"/>
                <a:ea typeface="Montserrat"/>
                <a:cs typeface="Montserrat"/>
                <a:sym typeface="Montserrat"/>
              </a:rPr>
              <a:t>Access Token</a:t>
            </a:r>
            <a:endParaRPr b="1">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b="1" lang="en-GB">
                <a:latin typeface="Montserrat"/>
                <a:ea typeface="Montserrat"/>
                <a:cs typeface="Montserrat"/>
                <a:sym typeface="Montserrat"/>
              </a:rPr>
              <a:t>Grants access</a:t>
            </a:r>
            <a:r>
              <a:rPr lang="en-GB">
                <a:latin typeface="Montserrat"/>
                <a:ea typeface="Montserrat"/>
                <a:cs typeface="Montserrat"/>
                <a:sym typeface="Montserrat"/>
              </a:rPr>
              <a:t> to protected resources</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Short lived (minutes)</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GB">
                <a:latin typeface="Montserrat"/>
                <a:ea typeface="Montserrat"/>
                <a:cs typeface="Montserrat"/>
                <a:sym typeface="Montserrat"/>
              </a:rPr>
              <a:t>Sent in HTTP Authorization </a:t>
            </a:r>
            <a:r>
              <a:rPr b="1" lang="en-GB">
                <a:latin typeface="Montserrat"/>
                <a:ea typeface="Montserrat"/>
                <a:cs typeface="Montserrat"/>
                <a:sym typeface="Montserrat"/>
              </a:rPr>
              <a:t>header</a:t>
            </a:r>
            <a:r>
              <a:rPr lang="en-GB">
                <a:latin typeface="Montserrat"/>
                <a:ea typeface="Montserrat"/>
                <a:cs typeface="Montserrat"/>
                <a:sym typeface="Montserrat"/>
              </a:rPr>
              <a:t> when accessing resources</a:t>
            </a:r>
            <a:endParaRPr>
              <a:latin typeface="Montserrat"/>
              <a:ea typeface="Montserrat"/>
              <a:cs typeface="Montserrat"/>
              <a:sym typeface="Montserrat"/>
            </a:endParaRPr>
          </a:p>
          <a:p>
            <a:pPr indent="0" lvl="0" marL="914400" rtl="0" algn="l">
              <a:spcBef>
                <a:spcPts val="0"/>
              </a:spcBef>
              <a:spcAft>
                <a:spcPts val="0"/>
              </a:spcAft>
              <a:buNone/>
            </a:pPr>
            <a:r>
              <a:rPr lang="en-GB">
                <a:solidFill>
                  <a:schemeClr val="dk2"/>
                </a:solidFill>
                <a:highlight>
                  <a:schemeClr val="lt2"/>
                </a:highlight>
                <a:latin typeface="Courier New"/>
                <a:ea typeface="Courier New"/>
                <a:cs typeface="Courier New"/>
                <a:sym typeface="Courier New"/>
              </a:rPr>
              <a:t>Authorization: Bearer eyJhbGciOiJSUzI1NiIsInR5cCIgOiAiS</a:t>
            </a:r>
            <a:endParaRPr>
              <a:latin typeface="Montserrat"/>
              <a:ea typeface="Montserrat"/>
              <a:cs typeface="Montserrat"/>
              <a:sym typeface="Montserrat"/>
            </a:endParaRPr>
          </a:p>
        </p:txBody>
      </p:sp>
      <p:sp>
        <p:nvSpPr>
          <p:cNvPr id="274" name="Google Shape;274;p33"/>
          <p:cNvSpPr txBox="1"/>
          <p:nvPr/>
        </p:nvSpPr>
        <p:spPr>
          <a:xfrm>
            <a:off x="633400" y="3168125"/>
            <a:ext cx="70743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Montserrat"/>
              <a:buChar char="-"/>
            </a:pPr>
            <a:r>
              <a:rPr b="1" lang="en-GB">
                <a:solidFill>
                  <a:schemeClr val="dk1"/>
                </a:solidFill>
                <a:latin typeface="Montserrat"/>
                <a:ea typeface="Montserrat"/>
                <a:cs typeface="Montserrat"/>
                <a:sym typeface="Montserrat"/>
              </a:rPr>
              <a:t>ID Token</a:t>
            </a:r>
            <a:endParaRPr b="1">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Provides user </a:t>
            </a:r>
            <a:r>
              <a:rPr b="1" lang="en-GB">
                <a:solidFill>
                  <a:schemeClr val="dk1"/>
                </a:solidFill>
                <a:latin typeface="Montserrat"/>
                <a:ea typeface="Montserrat"/>
                <a:cs typeface="Montserrat"/>
                <a:sym typeface="Montserrat"/>
              </a:rPr>
              <a:t>identity information</a:t>
            </a:r>
            <a:r>
              <a:rPr lang="en-GB">
                <a:solidFill>
                  <a:schemeClr val="dk1"/>
                </a:solidFill>
                <a:latin typeface="Montserrat"/>
                <a:ea typeface="Montserrat"/>
                <a:cs typeface="Montserrat"/>
                <a:sym typeface="Montserrat"/>
              </a:rPr>
              <a:t> to the client </a:t>
            </a:r>
            <a:endParaRPr>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Short lived (minutes)</a:t>
            </a:r>
            <a:endParaRPr>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It is meant to be used by the client only. So, it is not sent in web service requests</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275" name="Google Shape;275;p33"/>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Montserrat"/>
                <a:ea typeface="Montserrat"/>
                <a:cs typeface="Montserrat"/>
                <a:sym typeface="Montserrat"/>
              </a:rPr>
              <a:t>Tokens in the modern flow</a:t>
            </a:r>
            <a:endParaRPr>
              <a:latin typeface="Montserrat"/>
              <a:ea typeface="Montserrat"/>
              <a:cs typeface="Montserrat"/>
              <a:sym typeface="Montserrat"/>
            </a:endParaRPr>
          </a:p>
        </p:txBody>
      </p:sp>
      <p:pic>
        <p:nvPicPr>
          <p:cNvPr id="276" name="Google Shape;276;p33"/>
          <p:cNvPicPr preferRelativeResize="0"/>
          <p:nvPr/>
        </p:nvPicPr>
        <p:blipFill>
          <a:blip r:embed="rId3">
            <a:alphaModFix/>
          </a:blip>
          <a:stretch>
            <a:fillRect/>
          </a:stretch>
        </p:blipFill>
        <p:spPr>
          <a:xfrm>
            <a:off x="2761989" y="592763"/>
            <a:ext cx="187023" cy="187023"/>
          </a:xfrm>
          <a:prstGeom prst="rect">
            <a:avLst/>
          </a:prstGeom>
          <a:noFill/>
          <a:ln>
            <a:noFill/>
          </a:ln>
        </p:spPr>
      </p:pic>
      <p:pic>
        <p:nvPicPr>
          <p:cNvPr id="277" name="Google Shape;277;p33"/>
          <p:cNvPicPr preferRelativeResize="0"/>
          <p:nvPr/>
        </p:nvPicPr>
        <p:blipFill>
          <a:blip r:embed="rId4">
            <a:alphaModFix/>
          </a:blip>
          <a:stretch>
            <a:fillRect/>
          </a:stretch>
        </p:blipFill>
        <p:spPr>
          <a:xfrm>
            <a:off x="2762004" y="3248342"/>
            <a:ext cx="187024" cy="187025"/>
          </a:xfrm>
          <a:prstGeom prst="rect">
            <a:avLst/>
          </a:prstGeom>
          <a:noFill/>
          <a:ln>
            <a:noFill/>
          </a:ln>
        </p:spPr>
      </p:pic>
      <p:pic>
        <p:nvPicPr>
          <p:cNvPr id="278" name="Google Shape;278;p33"/>
          <p:cNvPicPr preferRelativeResize="0"/>
          <p:nvPr/>
        </p:nvPicPr>
        <p:blipFill>
          <a:blip r:embed="rId5">
            <a:alphaModFix/>
          </a:blip>
          <a:stretch>
            <a:fillRect/>
          </a:stretch>
        </p:blipFill>
        <p:spPr>
          <a:xfrm flipH="1" rot="10800000">
            <a:off x="2755041" y="1949688"/>
            <a:ext cx="200924" cy="200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