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Caveat"/>
      <p:regular r:id="rId39"/>
      <p:bold r:id="rId40"/>
    </p:embeddedFont>
    <p:embeddedFont>
      <p:font typeface="Montserrat"/>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veat-bold.fntdata"/><Relationship Id="rId20" Type="http://schemas.openxmlformats.org/officeDocument/2006/relationships/slide" Target="slides/slide15.xml"/><Relationship Id="rId42" Type="http://schemas.openxmlformats.org/officeDocument/2006/relationships/font" Target="fonts/Montserrat-bold.fntdata"/><Relationship Id="rId41" Type="http://schemas.openxmlformats.org/officeDocument/2006/relationships/font" Target="fonts/Montserrat-regular.fntdata"/><Relationship Id="rId22" Type="http://schemas.openxmlformats.org/officeDocument/2006/relationships/slide" Target="slides/slide17.xml"/><Relationship Id="rId44" Type="http://schemas.openxmlformats.org/officeDocument/2006/relationships/font" Target="fonts/Montserrat-boldItalic.fntdata"/><Relationship Id="rId21" Type="http://schemas.openxmlformats.org/officeDocument/2006/relationships/slide" Target="slides/slide16.xml"/><Relationship Id="rId43" Type="http://schemas.openxmlformats.org/officeDocument/2006/relationships/font" Target="fonts/Montserrat-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Caveat-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542fc1e28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542fc1e28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55780c144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55780c144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542fc1e28c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542fc1e28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2af4692c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2af4692c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542fc1e2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542fc1e2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542fc1e28c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542fc1e28c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542fc1e28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542fc1e28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542fc1e28c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542fc1e28c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542fc1e28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542fc1e28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55cd5ce23d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55cd5ce23d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55cd5ce23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255cd5ce23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2aca44ba8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2aca44ba8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2aca44ba8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2aca44ba8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542fc1e28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542fc1e28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542fc1e28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542fc1e28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2e9f4271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2e9f4271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2e9f4271c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2e9f4271c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2e9f4271c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2e9f4271c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2aca44ba8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2aca44ba8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2aca44ba8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2aca44ba8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5523939b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5523939b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55cd5ce23d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255cd5ce23d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Word of warning base64 is encoding not encryption. So, make sure they are sent through a secure channel.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2b03ef3f5d_4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22b03ef3f5d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2b03ef3f5d_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2b03ef3f5d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2b03ef3f5d_4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2b03ef3f5d_4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5523939b5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5523939b5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0a80876877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20a80876877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2ea0bdf60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2ea0bdf60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542fc1e28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542fc1e28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542fc1e28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542fc1e28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42fc1e28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42fc1e28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42fc1e28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42fc1e28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jpg"/><Relationship Id="rId4"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Logo, company name&#10;&#10;Description automatically generated" id="13" name="Google Shape;13;p2"/>
          <p:cNvPicPr preferRelativeResize="0"/>
          <p:nvPr/>
        </p:nvPicPr>
        <p:blipFill rotWithShape="1">
          <a:blip r:embed="rId2">
            <a:alphaModFix/>
          </a:blip>
          <a:srcRect b="33397" l="10669" r="9597" t="31569"/>
          <a:stretch/>
        </p:blipFill>
        <p:spPr>
          <a:xfrm>
            <a:off x="122842" y="4722777"/>
            <a:ext cx="1141695" cy="334041"/>
          </a:xfrm>
          <a:prstGeom prst="rect">
            <a:avLst/>
          </a:prstGeom>
          <a:noFill/>
          <a:ln>
            <a:noFill/>
          </a:ln>
        </p:spPr>
      </p:pic>
      <p:grpSp>
        <p:nvGrpSpPr>
          <p:cNvPr id="14" name="Google Shape;14;p2"/>
          <p:cNvGrpSpPr/>
          <p:nvPr/>
        </p:nvGrpSpPr>
        <p:grpSpPr>
          <a:xfrm>
            <a:off x="7063749" y="4355286"/>
            <a:ext cx="1957409" cy="615729"/>
            <a:chOff x="9947721" y="6042133"/>
            <a:chExt cx="1957409" cy="615729"/>
          </a:xfrm>
        </p:grpSpPr>
        <p:pic>
          <p:nvPicPr>
            <p:cNvPr id="15" name="Google Shape;15;p2"/>
            <p:cNvPicPr preferRelativeResize="0"/>
            <p:nvPr/>
          </p:nvPicPr>
          <p:blipFill rotWithShape="1">
            <a:blip r:embed="rId3">
              <a:alphaModFix/>
            </a:blip>
            <a:srcRect b="0" l="0" r="0" t="0"/>
            <a:stretch/>
          </p:blipFill>
          <p:spPr>
            <a:xfrm>
              <a:off x="11139811" y="6042133"/>
              <a:ext cx="765319" cy="602066"/>
            </a:xfrm>
            <a:prstGeom prst="rect">
              <a:avLst/>
            </a:prstGeom>
            <a:noFill/>
            <a:ln>
              <a:noFill/>
            </a:ln>
          </p:spPr>
        </p:pic>
        <p:sp>
          <p:nvSpPr>
            <p:cNvPr id="16" name="Google Shape;16;p2"/>
            <p:cNvSpPr txBox="1"/>
            <p:nvPr/>
          </p:nvSpPr>
          <p:spPr>
            <a:xfrm>
              <a:off x="9947721" y="6356962"/>
              <a:ext cx="1207800" cy="300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2D4191"/>
                  </a:solidFill>
                  <a:latin typeface="Montserrat"/>
                  <a:ea typeface="Montserrat"/>
                  <a:cs typeface="Montserrat"/>
                  <a:sym typeface="Montserrat"/>
                </a:rPr>
                <a:t>PROJECT</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 name="Google Shape;20;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21" name="Google Shape;21;p3"/>
          <p:cNvGrpSpPr/>
          <p:nvPr/>
        </p:nvGrpSpPr>
        <p:grpSpPr>
          <a:xfrm>
            <a:off x="7063749" y="4355286"/>
            <a:ext cx="1957409" cy="615729"/>
            <a:chOff x="9947721" y="6042133"/>
            <a:chExt cx="1957409" cy="615729"/>
          </a:xfrm>
        </p:grpSpPr>
        <p:pic>
          <p:nvPicPr>
            <p:cNvPr id="22" name="Google Shape;22;p3"/>
            <p:cNvPicPr preferRelativeResize="0"/>
            <p:nvPr/>
          </p:nvPicPr>
          <p:blipFill rotWithShape="1">
            <a:blip r:embed="rId2">
              <a:alphaModFix/>
            </a:blip>
            <a:srcRect b="0" l="0" r="0" t="0"/>
            <a:stretch/>
          </p:blipFill>
          <p:spPr>
            <a:xfrm>
              <a:off x="11139811" y="6042133"/>
              <a:ext cx="765319" cy="602066"/>
            </a:xfrm>
            <a:prstGeom prst="rect">
              <a:avLst/>
            </a:prstGeom>
            <a:noFill/>
            <a:ln>
              <a:noFill/>
            </a:ln>
          </p:spPr>
        </p:pic>
        <p:sp>
          <p:nvSpPr>
            <p:cNvPr id="23" name="Google Shape;23;p3"/>
            <p:cNvSpPr txBox="1"/>
            <p:nvPr/>
          </p:nvSpPr>
          <p:spPr>
            <a:xfrm>
              <a:off x="9947721" y="6356962"/>
              <a:ext cx="1207800" cy="300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2D4191"/>
                  </a:solidFill>
                  <a:latin typeface="Montserrat"/>
                  <a:ea typeface="Montserrat"/>
                  <a:cs typeface="Montserrat"/>
                  <a:sym typeface="Montserrat"/>
                </a:rPr>
                <a:t>PROJECT</a:t>
              </a:r>
              <a:endParaRPr/>
            </a:p>
          </p:txBody>
        </p:sp>
      </p:grpSp>
      <p:pic>
        <p:nvPicPr>
          <p:cNvPr descr="Logo, company name&#10;&#10;Description automatically generated" id="24" name="Google Shape;24;p3"/>
          <p:cNvPicPr preferRelativeResize="0"/>
          <p:nvPr/>
        </p:nvPicPr>
        <p:blipFill rotWithShape="1">
          <a:blip r:embed="rId3">
            <a:alphaModFix/>
          </a:blip>
          <a:srcRect b="33397" l="10669" r="9597" t="31569"/>
          <a:stretch/>
        </p:blipFill>
        <p:spPr>
          <a:xfrm>
            <a:off x="223227" y="4670115"/>
            <a:ext cx="1141695" cy="334041"/>
          </a:xfrm>
          <a:prstGeom prst="rect">
            <a:avLst/>
          </a:prstGeom>
          <a:noFill/>
          <a:ln>
            <a:noFill/>
          </a:ln>
        </p:spPr>
      </p:pic>
      <p:pic>
        <p:nvPicPr>
          <p:cNvPr id="25" name="Google Shape;25;p3"/>
          <p:cNvPicPr preferRelativeResize="0"/>
          <p:nvPr/>
        </p:nvPicPr>
        <p:blipFill rotWithShape="1">
          <a:blip r:embed="rId4">
            <a:alphaModFix/>
          </a:blip>
          <a:srcRect b="0" l="0" r="0" t="0"/>
          <a:stretch/>
        </p:blipFill>
        <p:spPr>
          <a:xfrm>
            <a:off x="122842" y="-5876"/>
            <a:ext cx="9021157" cy="1190793"/>
          </a:xfrm>
          <a:prstGeom prst="rect">
            <a:avLst/>
          </a:prstGeom>
          <a:noFill/>
          <a:ln>
            <a:noFill/>
          </a:ln>
        </p:spPr>
      </p:pic>
      <p:sp>
        <p:nvSpPr>
          <p:cNvPr id="26" name="Google Shape;26;p3"/>
          <p:cNvSpPr/>
          <p:nvPr/>
        </p:nvSpPr>
        <p:spPr>
          <a:xfrm>
            <a:off x="1" y="860611"/>
            <a:ext cx="122700" cy="572700"/>
          </a:xfrm>
          <a:prstGeom prst="rect">
            <a:avLst/>
          </a:prstGeom>
          <a:solidFill>
            <a:srgbClr val="247C7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 name="Shape 27"/>
        <p:cNvGrpSpPr/>
        <p:nvPr/>
      </p:nvGrpSpPr>
      <p:grpSpPr>
        <a:xfrm>
          <a:off x="0" y="0"/>
          <a:ext cx="0" cy="0"/>
          <a:chOff x="0" y="0"/>
          <a:chExt cx="0" cy="0"/>
        </a:xfrm>
      </p:grpSpPr>
      <p:sp>
        <p:nvSpPr>
          <p:cNvPr id="28" name="Google Shape;28;p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9" name="Google Shape;2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2" name="Google Shape;3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 name="Google Shape;4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3" name="Google Shape;43;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4" name="Google Shape;4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3" name="Google Shape;5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localhost:8080/admin"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localhost:8080/admin" TargetMode="External"/><Relationship Id="rId4" Type="http://schemas.openxmlformats.org/officeDocument/2006/relationships/image" Target="../media/image18.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localhost:8080/admin"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localhost:8080/admin" TargetMode="External"/><Relationship Id="rId4" Type="http://schemas.openxmlformats.org/officeDocument/2006/relationships/hyperlink" Target="http://localhost:8080/admin" TargetMode="External"/><Relationship Id="rId5" Type="http://schemas.openxmlformats.org/officeDocument/2006/relationships/image" Target="../media/image13.png"/><Relationship Id="rId6"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github.com/merce-bhavyag/sb-kc-demo" TargetMode="Externa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keycloak.org/docs-api/21.1.2/rest-api/index.html" TargetMode="External"/><Relationship Id="rId4" Type="http://schemas.openxmlformats.org/officeDocument/2006/relationships/image" Target="../media/image35.png"/><Relationship Id="rId5"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6.png"/><Relationship Id="rId5"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bhavya@merce.c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Montserrat"/>
                <a:ea typeface="Montserrat"/>
                <a:cs typeface="Montserrat"/>
                <a:sym typeface="Montserrat"/>
              </a:rPr>
              <a:t>Keycloak for Auth and User Management</a:t>
            </a:r>
            <a:endParaRPr/>
          </a:p>
        </p:txBody>
      </p:sp>
      <p:sp>
        <p:nvSpPr>
          <p:cNvPr id="65" name="Google Shape;6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Part 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Realm+Client+User =&gt; Authentication parameters</a:t>
            </a:r>
            <a:endParaRPr/>
          </a:p>
        </p:txBody>
      </p:sp>
      <p:pic>
        <p:nvPicPr>
          <p:cNvPr id="134" name="Google Shape;134;p22"/>
          <p:cNvPicPr preferRelativeResize="0"/>
          <p:nvPr/>
        </p:nvPicPr>
        <p:blipFill>
          <a:blip r:embed="rId3">
            <a:alphaModFix/>
          </a:blip>
          <a:stretch>
            <a:fillRect/>
          </a:stretch>
        </p:blipFill>
        <p:spPr>
          <a:xfrm>
            <a:off x="311698" y="1103960"/>
            <a:ext cx="7361774" cy="3513425"/>
          </a:xfrm>
          <a:prstGeom prst="rect">
            <a:avLst/>
          </a:prstGeom>
          <a:noFill/>
          <a:ln>
            <a:noFill/>
          </a:ln>
          <a:effectLst>
            <a:outerShdw blurRad="57150" rotWithShape="0" algn="bl" dir="5400000" dist="19050">
              <a:srgbClr val="000000">
                <a:alpha val="50000"/>
              </a:srgbClr>
            </a:outerShdw>
          </a:effectLst>
        </p:spPr>
      </p:pic>
      <p:sp>
        <p:nvSpPr>
          <p:cNvPr id="135" name="Google Shape;135;p22"/>
          <p:cNvSpPr/>
          <p:nvPr/>
        </p:nvSpPr>
        <p:spPr>
          <a:xfrm>
            <a:off x="555825" y="2609425"/>
            <a:ext cx="7082700" cy="6783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p:nvPr/>
        </p:nvSpPr>
        <p:spPr>
          <a:xfrm>
            <a:off x="547025" y="3305350"/>
            <a:ext cx="6113700" cy="6168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p:cNvSpPr/>
          <p:nvPr/>
        </p:nvSpPr>
        <p:spPr>
          <a:xfrm>
            <a:off x="3181000" y="1173500"/>
            <a:ext cx="757500" cy="343500"/>
          </a:xfrm>
          <a:prstGeom prst="frame">
            <a:avLst>
              <a:gd fmla="val 12500" name="adj1"/>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txBox="1"/>
          <p:nvPr/>
        </p:nvSpPr>
        <p:spPr>
          <a:xfrm>
            <a:off x="7876325" y="838750"/>
            <a:ext cx="7575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Realm</a:t>
            </a:r>
            <a:endParaRPr/>
          </a:p>
        </p:txBody>
      </p:sp>
      <p:cxnSp>
        <p:nvCxnSpPr>
          <p:cNvPr id="139" name="Google Shape;139;p22"/>
          <p:cNvCxnSpPr>
            <a:stCxn id="138" idx="1"/>
            <a:endCxn id="137" idx="0"/>
          </p:cNvCxnSpPr>
          <p:nvPr/>
        </p:nvCxnSpPr>
        <p:spPr>
          <a:xfrm flipH="1">
            <a:off x="3559625" y="1038850"/>
            <a:ext cx="4316700" cy="134700"/>
          </a:xfrm>
          <a:prstGeom prst="bentConnector2">
            <a:avLst/>
          </a:prstGeom>
          <a:noFill/>
          <a:ln cap="flat" cmpd="sng" w="19050">
            <a:solidFill>
              <a:schemeClr val="dk2"/>
            </a:solidFill>
            <a:prstDash val="solid"/>
            <a:round/>
            <a:headEnd len="med" w="med" type="none"/>
            <a:tailEnd len="med" w="med" type="stealth"/>
          </a:ln>
        </p:spPr>
      </p:cxnSp>
      <p:sp>
        <p:nvSpPr>
          <p:cNvPr id="140" name="Google Shape;140;p22"/>
          <p:cNvSpPr txBox="1"/>
          <p:nvPr/>
        </p:nvSpPr>
        <p:spPr>
          <a:xfrm>
            <a:off x="8281550" y="2748475"/>
            <a:ext cx="6519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Client</a:t>
            </a:r>
            <a:endParaRPr/>
          </a:p>
        </p:txBody>
      </p:sp>
      <p:cxnSp>
        <p:nvCxnSpPr>
          <p:cNvPr id="141" name="Google Shape;141;p22"/>
          <p:cNvCxnSpPr>
            <a:stCxn id="140" idx="1"/>
            <a:endCxn id="135" idx="3"/>
          </p:cNvCxnSpPr>
          <p:nvPr/>
        </p:nvCxnSpPr>
        <p:spPr>
          <a:xfrm flipH="1">
            <a:off x="7638650" y="2948575"/>
            <a:ext cx="642900" cy="600"/>
          </a:xfrm>
          <a:prstGeom prst="bentConnector3">
            <a:avLst>
              <a:gd fmla="val 50010" name="adj1"/>
            </a:avLst>
          </a:prstGeom>
          <a:noFill/>
          <a:ln cap="flat" cmpd="sng" w="19050">
            <a:solidFill>
              <a:schemeClr val="dk2"/>
            </a:solidFill>
            <a:prstDash val="solid"/>
            <a:round/>
            <a:headEnd len="med" w="med" type="none"/>
            <a:tailEnd len="med" w="med" type="stealth"/>
          </a:ln>
        </p:spPr>
      </p:cxnSp>
      <p:sp>
        <p:nvSpPr>
          <p:cNvPr id="142" name="Google Shape;142;p22"/>
          <p:cNvSpPr txBox="1"/>
          <p:nvPr/>
        </p:nvSpPr>
        <p:spPr>
          <a:xfrm>
            <a:off x="8193450" y="3416772"/>
            <a:ext cx="5991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User</a:t>
            </a:r>
            <a:endParaRPr/>
          </a:p>
        </p:txBody>
      </p:sp>
      <p:cxnSp>
        <p:nvCxnSpPr>
          <p:cNvPr id="143" name="Google Shape;143;p22"/>
          <p:cNvCxnSpPr>
            <a:stCxn id="142" idx="1"/>
            <a:endCxn id="136" idx="3"/>
          </p:cNvCxnSpPr>
          <p:nvPr/>
        </p:nvCxnSpPr>
        <p:spPr>
          <a:xfrm rot="10800000">
            <a:off x="6660750" y="3613872"/>
            <a:ext cx="1532700" cy="3000"/>
          </a:xfrm>
          <a:prstGeom prst="bentConnector3">
            <a:avLst>
              <a:gd fmla="val 50001" name="adj1"/>
            </a:avLst>
          </a:prstGeom>
          <a:noFill/>
          <a:ln cap="flat" cmpd="sng" w="19050">
            <a:solidFill>
              <a:schemeClr val="dk2"/>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Parameters in REST API request</a:t>
            </a:r>
            <a:endParaRPr/>
          </a:p>
        </p:txBody>
      </p:sp>
      <p:sp>
        <p:nvSpPr>
          <p:cNvPr id="149" name="Google Shape;14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SzPct val="100000"/>
              <a:buChar char="●"/>
            </a:pPr>
            <a:r>
              <a:rPr b="1" lang="en"/>
              <a:t>client_id</a:t>
            </a:r>
            <a:r>
              <a:rPr lang="en"/>
              <a:t> : Keycloak Client ID. E.g. “</a:t>
            </a:r>
            <a:r>
              <a:rPr i="1" lang="en"/>
              <a:t>sb-app</a:t>
            </a:r>
            <a:r>
              <a:rPr lang="en"/>
              <a:t>”</a:t>
            </a:r>
            <a:endParaRPr/>
          </a:p>
          <a:p>
            <a:pPr indent="-317182" lvl="0" marL="457200" rtl="0" algn="l">
              <a:spcBef>
                <a:spcPts val="0"/>
              </a:spcBef>
              <a:spcAft>
                <a:spcPts val="0"/>
              </a:spcAft>
              <a:buSzPct val="100000"/>
              <a:buChar char="●"/>
            </a:pPr>
            <a:r>
              <a:rPr b="1" lang="en"/>
              <a:t>client_secret</a:t>
            </a:r>
            <a:r>
              <a:rPr lang="en"/>
              <a:t> : (Keycloak) Client secret. It is an Opaque String. E</a:t>
            </a:r>
            <a:r>
              <a:rPr lang="en"/>
              <a:t>.g.</a:t>
            </a:r>
            <a:r>
              <a:rPr lang="en"/>
              <a:t> “</a:t>
            </a:r>
            <a:r>
              <a:rPr i="1" lang="en" sz="1270"/>
              <a:t>EvP10E952ivNyy6MeCpBWGjJciPEQjQV</a:t>
            </a:r>
            <a:r>
              <a:rPr lang="en"/>
              <a:t>”</a:t>
            </a:r>
            <a:endParaRPr/>
          </a:p>
          <a:p>
            <a:pPr indent="-317182" lvl="0" marL="457200" rtl="0" algn="l">
              <a:spcBef>
                <a:spcPts val="0"/>
              </a:spcBef>
              <a:spcAft>
                <a:spcPts val="0"/>
              </a:spcAft>
              <a:buSzPct val="100000"/>
              <a:buChar char="●"/>
            </a:pPr>
            <a:r>
              <a:rPr b="1" lang="en"/>
              <a:t>username</a:t>
            </a:r>
            <a:r>
              <a:rPr lang="en"/>
              <a:t> : username of the someone trying to login. E.g. “bhavyag@merce.co”</a:t>
            </a:r>
            <a:endParaRPr/>
          </a:p>
          <a:p>
            <a:pPr indent="-317182" lvl="0" marL="457200" rtl="0" algn="l">
              <a:spcBef>
                <a:spcPts val="0"/>
              </a:spcBef>
              <a:spcAft>
                <a:spcPts val="0"/>
              </a:spcAft>
              <a:buSzPct val="100000"/>
              <a:buChar char="●"/>
            </a:pPr>
            <a:r>
              <a:rPr b="1" lang="en"/>
              <a:t>password</a:t>
            </a:r>
            <a:r>
              <a:rPr lang="en"/>
              <a:t> : password of the one trying to login</a:t>
            </a:r>
            <a:endParaRPr/>
          </a:p>
          <a:p>
            <a:pPr indent="-317182" lvl="0" marL="457200" rtl="0" algn="l">
              <a:spcBef>
                <a:spcPts val="0"/>
              </a:spcBef>
              <a:spcAft>
                <a:spcPts val="0"/>
              </a:spcAft>
              <a:buSzPct val="100000"/>
              <a:buChar char="●"/>
            </a:pPr>
            <a:r>
              <a:rPr b="1" lang="en"/>
              <a:t>g</a:t>
            </a:r>
            <a:r>
              <a:rPr b="1" lang="en"/>
              <a:t>rant_type</a:t>
            </a:r>
            <a:r>
              <a:rPr lang="en"/>
              <a:t> : The OAuth framework specifies several grant types for different use cases, as well as a framework for creating new grant types.</a:t>
            </a:r>
            <a:endParaRPr/>
          </a:p>
          <a:p>
            <a:pPr indent="-297497" lvl="1" marL="914400" rtl="0" algn="l">
              <a:spcBef>
                <a:spcPts val="0"/>
              </a:spcBef>
              <a:spcAft>
                <a:spcPts val="0"/>
              </a:spcAft>
              <a:buSzPct val="100000"/>
              <a:buChar char="○"/>
            </a:pPr>
            <a:r>
              <a:rPr i="1" lang="en"/>
              <a:t>p</a:t>
            </a:r>
            <a:r>
              <a:rPr i="1" lang="en"/>
              <a:t>assword</a:t>
            </a:r>
            <a:r>
              <a:rPr lang="en"/>
              <a:t> : The Password grant is used when the application exchanges the user’s username and password for an access token.</a:t>
            </a:r>
            <a:endParaRPr/>
          </a:p>
          <a:p>
            <a:pPr indent="-297497" lvl="1" marL="914400" rtl="0" algn="l">
              <a:spcBef>
                <a:spcPts val="0"/>
              </a:spcBef>
              <a:spcAft>
                <a:spcPts val="0"/>
              </a:spcAft>
              <a:buSzPct val="100000"/>
              <a:buChar char="○"/>
            </a:pPr>
            <a:r>
              <a:rPr i="1" lang="en"/>
              <a:t>c</a:t>
            </a:r>
            <a:r>
              <a:rPr i="1" lang="en"/>
              <a:t>lient_credentials</a:t>
            </a:r>
            <a:r>
              <a:rPr lang="en"/>
              <a:t> : The Client Credentials grant is used when applications request an access token to access their own resources, not on behalf of a user.</a:t>
            </a:r>
            <a:endParaRPr/>
          </a:p>
          <a:p>
            <a:pPr indent="-297497" lvl="1" marL="914400" rtl="0" algn="l">
              <a:spcBef>
                <a:spcPts val="0"/>
              </a:spcBef>
              <a:spcAft>
                <a:spcPts val="0"/>
              </a:spcAft>
              <a:buSzPct val="100000"/>
              <a:buChar char="○"/>
            </a:pPr>
            <a:r>
              <a:rPr i="1" lang="en"/>
              <a:t>refresh_token</a:t>
            </a:r>
            <a:r>
              <a:rPr lang="en"/>
              <a:t> : To use refresh token to get a new access token.</a:t>
            </a:r>
            <a:endParaRPr/>
          </a:p>
          <a:p>
            <a:pPr indent="-297497" lvl="1" marL="914400" rtl="0" algn="l">
              <a:spcBef>
                <a:spcPts val="0"/>
              </a:spcBef>
              <a:spcAft>
                <a:spcPts val="0"/>
              </a:spcAft>
              <a:buSzPct val="100000"/>
              <a:buChar char="○"/>
            </a:pPr>
            <a:r>
              <a:rPr i="1" lang="en"/>
              <a:t>a</a:t>
            </a:r>
            <a:r>
              <a:rPr i="1" lang="en"/>
              <a:t>uthorization_code</a:t>
            </a:r>
            <a:r>
              <a:rPr lang="en"/>
              <a:t> : The authorization code grant is used when an application exchanges an authorization code for an access token. </a:t>
            </a:r>
            <a:endParaRPr/>
          </a:p>
          <a:p>
            <a:pPr indent="-317182" lvl="0" marL="457200" rtl="0" algn="l">
              <a:spcBef>
                <a:spcPts val="0"/>
              </a:spcBef>
              <a:spcAft>
                <a:spcPts val="0"/>
              </a:spcAft>
              <a:buSzPct val="100000"/>
              <a:buChar char="●"/>
            </a:pPr>
            <a:r>
              <a:rPr b="1" lang="en"/>
              <a:t>s</a:t>
            </a:r>
            <a:r>
              <a:rPr b="1" lang="en"/>
              <a:t>cope</a:t>
            </a:r>
            <a:r>
              <a:rPr lang="en"/>
              <a:t> : These are OIDC request scopes. Allowed values are:</a:t>
            </a:r>
            <a:endParaRPr/>
          </a:p>
          <a:p>
            <a:pPr indent="-297497" lvl="1" marL="914400" rtl="0" algn="l">
              <a:spcBef>
                <a:spcPts val="0"/>
              </a:spcBef>
              <a:spcAft>
                <a:spcPts val="0"/>
              </a:spcAft>
              <a:buSzPct val="100000"/>
              <a:buChar char="○"/>
            </a:pPr>
            <a:r>
              <a:rPr i="1" lang="en"/>
              <a:t>o</a:t>
            </a:r>
            <a:r>
              <a:rPr i="1" lang="en"/>
              <a:t>penid</a:t>
            </a:r>
            <a:r>
              <a:rPr lang="en"/>
              <a:t> : to indicate that the application intends to use OIDC to verify the user's identity.</a:t>
            </a:r>
            <a:endParaRPr/>
          </a:p>
          <a:p>
            <a:pPr indent="-297497" lvl="1" marL="914400" rtl="0" algn="l">
              <a:spcBef>
                <a:spcPts val="0"/>
              </a:spcBef>
              <a:spcAft>
                <a:spcPts val="0"/>
              </a:spcAft>
              <a:buSzPct val="100000"/>
              <a:buChar char="○"/>
            </a:pPr>
            <a:r>
              <a:rPr i="1" lang="en"/>
              <a:t>p</a:t>
            </a:r>
            <a:r>
              <a:rPr i="1" lang="en"/>
              <a:t>rofile</a:t>
            </a:r>
            <a:r>
              <a:rPr lang="en"/>
              <a:t> : to get name, nickname, and picture.</a:t>
            </a:r>
            <a:endParaRPr/>
          </a:p>
          <a:p>
            <a:pPr indent="-297497" lvl="1" marL="914400" rtl="0" algn="l">
              <a:spcBef>
                <a:spcPts val="0"/>
              </a:spcBef>
              <a:spcAft>
                <a:spcPts val="0"/>
              </a:spcAft>
              <a:buSzPct val="100000"/>
              <a:buChar char="○"/>
            </a:pPr>
            <a:r>
              <a:rPr i="1" lang="en"/>
              <a:t>email</a:t>
            </a:r>
            <a:r>
              <a:rPr lang="en"/>
              <a:t> : to get email and email_verified.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3" name="Shape 153"/>
        <p:cNvGrpSpPr/>
        <p:nvPr/>
      </p:nvGrpSpPr>
      <p:grpSpPr>
        <a:xfrm>
          <a:off x="0" y="0"/>
          <a:ext cx="0" cy="0"/>
          <a:chOff x="0" y="0"/>
          <a:chExt cx="0" cy="0"/>
        </a:xfrm>
      </p:grpSpPr>
      <p:pic>
        <p:nvPicPr>
          <p:cNvPr id="154" name="Google Shape;154;p24"/>
          <p:cNvPicPr preferRelativeResize="0"/>
          <p:nvPr/>
        </p:nvPicPr>
        <p:blipFill>
          <a:blip r:embed="rId3">
            <a:alphaModFix/>
          </a:blip>
          <a:stretch>
            <a:fillRect/>
          </a:stretch>
        </p:blipFill>
        <p:spPr>
          <a:xfrm>
            <a:off x="1372600" y="186300"/>
            <a:ext cx="6829517"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p:nvPr/>
        </p:nvSpPr>
        <p:spPr>
          <a:xfrm>
            <a:off x="2199225" y="179775"/>
            <a:ext cx="6379200" cy="4439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K</a:t>
            </a:r>
            <a:endParaRPr/>
          </a:p>
          <a:p>
            <a:pPr indent="0" lvl="0" marL="0" rtl="0" algn="l">
              <a:spcBef>
                <a:spcPts val="0"/>
              </a:spcBef>
              <a:spcAft>
                <a:spcPts val="0"/>
              </a:spcAft>
              <a:buNone/>
            </a:pPr>
            <a:r>
              <a:rPr lang="en"/>
              <a:t>E</a:t>
            </a:r>
            <a:endParaRPr/>
          </a:p>
          <a:p>
            <a:pPr indent="0" lvl="0" marL="0" rtl="0" algn="l">
              <a:spcBef>
                <a:spcPts val="0"/>
              </a:spcBef>
              <a:spcAft>
                <a:spcPts val="0"/>
              </a:spcAft>
              <a:buNone/>
            </a:pPr>
            <a:r>
              <a:rPr lang="en"/>
              <a:t>Y</a:t>
            </a:r>
            <a:endParaRPr/>
          </a:p>
          <a:p>
            <a:pPr indent="0" lvl="0" marL="0" rtl="0" algn="l">
              <a:spcBef>
                <a:spcPts val="0"/>
              </a:spcBef>
              <a:spcAft>
                <a:spcPts val="0"/>
              </a:spcAft>
              <a:buNone/>
            </a:pPr>
            <a:r>
              <a:rPr lang="en"/>
              <a:t>C</a:t>
            </a:r>
            <a:endParaRPr/>
          </a:p>
          <a:p>
            <a:pPr indent="0" lvl="0" marL="0" rtl="0" algn="l">
              <a:spcBef>
                <a:spcPts val="0"/>
              </a:spcBef>
              <a:spcAft>
                <a:spcPts val="0"/>
              </a:spcAft>
              <a:buNone/>
            </a:pPr>
            <a:r>
              <a:rPr lang="en"/>
              <a:t>L</a:t>
            </a:r>
            <a:endParaRPr/>
          </a:p>
          <a:p>
            <a:pPr indent="0" lvl="0" marL="0" rtl="0" algn="l">
              <a:spcBef>
                <a:spcPts val="0"/>
              </a:spcBef>
              <a:spcAft>
                <a:spcPts val="0"/>
              </a:spcAft>
              <a:buNone/>
            </a:pPr>
            <a:r>
              <a:rPr lang="en"/>
              <a:t>O</a:t>
            </a:r>
            <a:endParaRPr/>
          </a:p>
          <a:p>
            <a:pPr indent="0" lvl="0" marL="0" rtl="0" algn="l">
              <a:spcBef>
                <a:spcPts val="0"/>
              </a:spcBef>
              <a:spcAft>
                <a:spcPts val="0"/>
              </a:spcAft>
              <a:buNone/>
            </a:pPr>
            <a:r>
              <a:rPr lang="en"/>
              <a:t>A</a:t>
            </a:r>
            <a:endParaRPr/>
          </a:p>
          <a:p>
            <a:pPr indent="0" lvl="0" marL="0" rtl="0" algn="l">
              <a:spcBef>
                <a:spcPts val="0"/>
              </a:spcBef>
              <a:spcAft>
                <a:spcPts val="0"/>
              </a:spcAft>
              <a:buNone/>
            </a:pPr>
            <a:r>
              <a:rPr lang="en"/>
              <a:t>K</a:t>
            </a:r>
            <a:endParaRPr/>
          </a:p>
        </p:txBody>
      </p:sp>
      <p:sp>
        <p:nvSpPr>
          <p:cNvPr id="160" name="Google Shape;160;p25"/>
          <p:cNvSpPr/>
          <p:nvPr/>
        </p:nvSpPr>
        <p:spPr>
          <a:xfrm>
            <a:off x="3153200" y="1236600"/>
            <a:ext cx="5333400" cy="32259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Protean Realm</a:t>
            </a:r>
            <a:endParaRPr/>
          </a:p>
        </p:txBody>
      </p:sp>
      <p:sp>
        <p:nvSpPr>
          <p:cNvPr id="161" name="Google Shape;161;p25"/>
          <p:cNvSpPr/>
          <p:nvPr/>
        </p:nvSpPr>
        <p:spPr>
          <a:xfrm>
            <a:off x="2881925" y="789475"/>
            <a:ext cx="5333400" cy="32259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NSDL Realm</a:t>
            </a:r>
            <a:endParaRPr/>
          </a:p>
        </p:txBody>
      </p:sp>
      <p:sp>
        <p:nvSpPr>
          <p:cNvPr id="162" name="Google Shape;162;p25"/>
          <p:cNvSpPr/>
          <p:nvPr/>
        </p:nvSpPr>
        <p:spPr>
          <a:xfrm>
            <a:off x="2648650" y="336450"/>
            <a:ext cx="5333400" cy="32259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t>Merce Realm</a:t>
            </a:r>
            <a:endParaRPr/>
          </a:p>
        </p:txBody>
      </p:sp>
      <p:grpSp>
        <p:nvGrpSpPr>
          <p:cNvPr id="163" name="Google Shape;163;p25"/>
          <p:cNvGrpSpPr/>
          <p:nvPr/>
        </p:nvGrpSpPr>
        <p:grpSpPr>
          <a:xfrm>
            <a:off x="6104275" y="669150"/>
            <a:ext cx="1328400" cy="529200"/>
            <a:chOff x="6104275" y="669150"/>
            <a:chExt cx="1328400" cy="529200"/>
          </a:xfrm>
        </p:grpSpPr>
        <p:sp>
          <p:nvSpPr>
            <p:cNvPr id="164" name="Google Shape;164;p25"/>
            <p:cNvSpPr/>
            <p:nvPr/>
          </p:nvSpPr>
          <p:spPr>
            <a:xfrm>
              <a:off x="6104275" y="669150"/>
              <a:ext cx="1328400" cy="529200"/>
            </a:xfrm>
            <a:prstGeom prst="roundRect">
              <a:avLst>
                <a:gd fmla="val 16667" name="adj"/>
              </a:avLst>
            </a:prstGeom>
            <a:solidFill>
              <a:schemeClr val="lt2"/>
            </a:solid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t>bhavyag@</a:t>
              </a:r>
              <a:endParaRPr sz="900"/>
            </a:p>
            <a:p>
              <a:pPr indent="0" lvl="0" marL="0" rtl="0" algn="l">
                <a:spcBef>
                  <a:spcPts val="0"/>
                </a:spcBef>
                <a:spcAft>
                  <a:spcPts val="0"/>
                </a:spcAft>
                <a:buNone/>
              </a:pPr>
              <a:r>
                <a:rPr lang="en" sz="900"/>
                <a:t>merce.co</a:t>
              </a:r>
              <a:endParaRPr sz="900"/>
            </a:p>
          </p:txBody>
        </p:sp>
        <p:grpSp>
          <p:nvGrpSpPr>
            <p:cNvPr id="165" name="Google Shape;165;p25"/>
            <p:cNvGrpSpPr/>
            <p:nvPr/>
          </p:nvGrpSpPr>
          <p:grpSpPr>
            <a:xfrm>
              <a:off x="6877646" y="688088"/>
              <a:ext cx="555029" cy="491325"/>
              <a:chOff x="671121" y="298150"/>
              <a:chExt cx="555029" cy="491325"/>
            </a:xfrm>
          </p:grpSpPr>
          <p:sp>
            <p:nvSpPr>
              <p:cNvPr id="166" name="Google Shape;166;p25"/>
              <p:cNvSpPr/>
              <p:nvPr/>
            </p:nvSpPr>
            <p:spPr>
              <a:xfrm rot="10800000">
                <a:off x="671121" y="527883"/>
                <a:ext cx="499392" cy="22971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
              </a:p>
            </p:txBody>
          </p:sp>
          <p:sp>
            <p:nvSpPr>
              <p:cNvPr id="167" name="Google Shape;167;p25"/>
              <p:cNvSpPr/>
              <p:nvPr/>
            </p:nvSpPr>
            <p:spPr>
              <a:xfrm>
                <a:off x="671125" y="298150"/>
                <a:ext cx="499392" cy="22971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t>Attributes</a:t>
                </a:r>
                <a:endParaRPr sz="500"/>
              </a:p>
            </p:txBody>
          </p:sp>
          <p:sp>
            <p:nvSpPr>
              <p:cNvPr id="168" name="Google Shape;168;p25"/>
              <p:cNvSpPr txBox="1"/>
              <p:nvPr/>
            </p:nvSpPr>
            <p:spPr>
              <a:xfrm>
                <a:off x="766850" y="527875"/>
                <a:ext cx="4593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t>Roles</a:t>
                </a:r>
                <a:endParaRPr sz="500"/>
              </a:p>
            </p:txBody>
          </p:sp>
        </p:grpSp>
      </p:grpSp>
      <p:grpSp>
        <p:nvGrpSpPr>
          <p:cNvPr id="169" name="Google Shape;169;p25"/>
          <p:cNvGrpSpPr/>
          <p:nvPr/>
        </p:nvGrpSpPr>
        <p:grpSpPr>
          <a:xfrm>
            <a:off x="6104275" y="1477025"/>
            <a:ext cx="1328400" cy="529200"/>
            <a:chOff x="6104275" y="1477025"/>
            <a:chExt cx="1328400" cy="529200"/>
          </a:xfrm>
        </p:grpSpPr>
        <p:sp>
          <p:nvSpPr>
            <p:cNvPr id="170" name="Google Shape;170;p25"/>
            <p:cNvSpPr/>
            <p:nvPr/>
          </p:nvSpPr>
          <p:spPr>
            <a:xfrm>
              <a:off x="6104275" y="1477025"/>
              <a:ext cx="1328400" cy="529200"/>
            </a:xfrm>
            <a:prstGeom prst="roundRect">
              <a:avLst>
                <a:gd fmla="val 16667" name="adj"/>
              </a:avLst>
            </a:prstGeom>
            <a:solidFill>
              <a:schemeClr val="lt2"/>
            </a:solid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t>rasika</a:t>
              </a:r>
              <a:r>
                <a:rPr lang="en" sz="900"/>
                <a:t>@</a:t>
              </a:r>
              <a:endParaRPr sz="900"/>
            </a:p>
            <a:p>
              <a:pPr indent="0" lvl="0" marL="0" rtl="0" algn="l">
                <a:spcBef>
                  <a:spcPts val="0"/>
                </a:spcBef>
                <a:spcAft>
                  <a:spcPts val="0"/>
                </a:spcAft>
                <a:buNone/>
              </a:pPr>
              <a:r>
                <a:rPr lang="en" sz="900"/>
                <a:t>merce.c</a:t>
              </a:r>
              <a:r>
                <a:rPr lang="en" sz="900"/>
                <a:t>o</a:t>
              </a:r>
              <a:endParaRPr sz="900"/>
            </a:p>
          </p:txBody>
        </p:sp>
        <p:grpSp>
          <p:nvGrpSpPr>
            <p:cNvPr id="171" name="Google Shape;171;p25"/>
            <p:cNvGrpSpPr/>
            <p:nvPr/>
          </p:nvGrpSpPr>
          <p:grpSpPr>
            <a:xfrm>
              <a:off x="6825946" y="1495963"/>
              <a:ext cx="555029" cy="491325"/>
              <a:chOff x="671121" y="298150"/>
              <a:chExt cx="555029" cy="491325"/>
            </a:xfrm>
          </p:grpSpPr>
          <p:sp>
            <p:nvSpPr>
              <p:cNvPr id="172" name="Google Shape;172;p25"/>
              <p:cNvSpPr/>
              <p:nvPr/>
            </p:nvSpPr>
            <p:spPr>
              <a:xfrm rot="10800000">
                <a:off x="671121" y="527883"/>
                <a:ext cx="499392" cy="22971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
              </a:p>
            </p:txBody>
          </p:sp>
          <p:sp>
            <p:nvSpPr>
              <p:cNvPr id="173" name="Google Shape;173;p25"/>
              <p:cNvSpPr/>
              <p:nvPr/>
            </p:nvSpPr>
            <p:spPr>
              <a:xfrm>
                <a:off x="671125" y="298150"/>
                <a:ext cx="499392" cy="22971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t>Attributes</a:t>
                </a:r>
                <a:endParaRPr sz="500"/>
              </a:p>
            </p:txBody>
          </p:sp>
          <p:sp>
            <p:nvSpPr>
              <p:cNvPr id="174" name="Google Shape;174;p25"/>
              <p:cNvSpPr txBox="1"/>
              <p:nvPr/>
            </p:nvSpPr>
            <p:spPr>
              <a:xfrm>
                <a:off x="766850" y="527875"/>
                <a:ext cx="4593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t>Roles</a:t>
                </a:r>
                <a:endParaRPr sz="500"/>
              </a:p>
            </p:txBody>
          </p:sp>
        </p:grpSp>
      </p:grpSp>
      <p:grpSp>
        <p:nvGrpSpPr>
          <p:cNvPr id="175" name="Google Shape;175;p25"/>
          <p:cNvGrpSpPr/>
          <p:nvPr/>
        </p:nvGrpSpPr>
        <p:grpSpPr>
          <a:xfrm>
            <a:off x="6104275" y="2442100"/>
            <a:ext cx="1328400" cy="529200"/>
            <a:chOff x="6104275" y="2442100"/>
            <a:chExt cx="1328400" cy="529200"/>
          </a:xfrm>
        </p:grpSpPr>
        <p:sp>
          <p:nvSpPr>
            <p:cNvPr id="176" name="Google Shape;176;p25"/>
            <p:cNvSpPr/>
            <p:nvPr/>
          </p:nvSpPr>
          <p:spPr>
            <a:xfrm>
              <a:off x="6104275" y="2442100"/>
              <a:ext cx="1328400" cy="529200"/>
            </a:xfrm>
            <a:prstGeom prst="roundRect">
              <a:avLst>
                <a:gd fmla="val 16667" name="adj"/>
              </a:avLst>
            </a:prstGeom>
            <a:solidFill>
              <a:schemeClr val="lt2"/>
            </a:solid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t>shuvam</a:t>
              </a:r>
              <a:r>
                <a:rPr lang="en" sz="900"/>
                <a:t>@</a:t>
              </a:r>
              <a:endParaRPr sz="900"/>
            </a:p>
            <a:p>
              <a:pPr indent="0" lvl="0" marL="0" rtl="0" algn="l">
                <a:spcBef>
                  <a:spcPts val="0"/>
                </a:spcBef>
                <a:spcAft>
                  <a:spcPts val="0"/>
                </a:spcAft>
                <a:buNone/>
              </a:pPr>
              <a:r>
                <a:rPr lang="en" sz="900"/>
                <a:t>merce.co</a:t>
              </a:r>
              <a:endParaRPr sz="900"/>
            </a:p>
          </p:txBody>
        </p:sp>
        <p:grpSp>
          <p:nvGrpSpPr>
            <p:cNvPr id="177" name="Google Shape;177;p25"/>
            <p:cNvGrpSpPr/>
            <p:nvPr/>
          </p:nvGrpSpPr>
          <p:grpSpPr>
            <a:xfrm>
              <a:off x="6825946" y="2461038"/>
              <a:ext cx="555029" cy="491325"/>
              <a:chOff x="671121" y="298150"/>
              <a:chExt cx="555029" cy="491325"/>
            </a:xfrm>
          </p:grpSpPr>
          <p:sp>
            <p:nvSpPr>
              <p:cNvPr id="178" name="Google Shape;178;p25"/>
              <p:cNvSpPr/>
              <p:nvPr/>
            </p:nvSpPr>
            <p:spPr>
              <a:xfrm rot="10800000">
                <a:off x="671121" y="527883"/>
                <a:ext cx="499392" cy="22971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
              </a:p>
            </p:txBody>
          </p:sp>
          <p:sp>
            <p:nvSpPr>
              <p:cNvPr id="179" name="Google Shape;179;p25"/>
              <p:cNvSpPr/>
              <p:nvPr/>
            </p:nvSpPr>
            <p:spPr>
              <a:xfrm>
                <a:off x="671125" y="298150"/>
                <a:ext cx="499392" cy="22971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t>Attributes</a:t>
                </a:r>
                <a:endParaRPr sz="500"/>
              </a:p>
            </p:txBody>
          </p:sp>
          <p:sp>
            <p:nvSpPr>
              <p:cNvPr id="180" name="Google Shape;180;p25"/>
              <p:cNvSpPr txBox="1"/>
              <p:nvPr/>
            </p:nvSpPr>
            <p:spPr>
              <a:xfrm>
                <a:off x="766850" y="527875"/>
                <a:ext cx="4593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t>Roles</a:t>
                </a:r>
                <a:endParaRPr sz="500"/>
              </a:p>
            </p:txBody>
          </p:sp>
        </p:grpSp>
      </p:grpSp>
      <p:sp>
        <p:nvSpPr>
          <p:cNvPr id="181" name="Google Shape;181;p25"/>
          <p:cNvSpPr/>
          <p:nvPr/>
        </p:nvSpPr>
        <p:spPr>
          <a:xfrm>
            <a:off x="3297825" y="719100"/>
            <a:ext cx="1328400" cy="491400"/>
          </a:xfrm>
          <a:prstGeom prst="rect">
            <a:avLst/>
          </a:prstGeom>
          <a:gradFill>
            <a:gsLst>
              <a:gs pos="0">
                <a:srgbClr val="DFE9FB"/>
              </a:gs>
              <a:gs pos="100000">
                <a:srgbClr val="6E9BE7"/>
              </a:gs>
            </a:gsLst>
            <a:path path="circle">
              <a:fillToRect b="50%" l="50%" r="50%" t="50%"/>
            </a:path>
            <a:tileRect/>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Spring-boot-app</a:t>
            </a:r>
            <a:endParaRPr sz="900"/>
          </a:p>
          <a:p>
            <a:pPr indent="0" lvl="0" marL="0" rtl="0" algn="ctr">
              <a:spcBef>
                <a:spcPts val="0"/>
              </a:spcBef>
              <a:spcAft>
                <a:spcPts val="0"/>
              </a:spcAft>
              <a:buNone/>
            </a:pPr>
            <a:r>
              <a:rPr lang="en" sz="900"/>
              <a:t>(Client)</a:t>
            </a:r>
            <a:endParaRPr sz="900"/>
          </a:p>
        </p:txBody>
      </p:sp>
      <p:sp>
        <p:nvSpPr>
          <p:cNvPr id="182" name="Google Shape;182;p25"/>
          <p:cNvSpPr/>
          <p:nvPr/>
        </p:nvSpPr>
        <p:spPr>
          <a:xfrm>
            <a:off x="3297825" y="1482700"/>
            <a:ext cx="1328400" cy="491400"/>
          </a:xfrm>
          <a:prstGeom prst="rect">
            <a:avLst/>
          </a:prstGeom>
          <a:gradFill>
            <a:gsLst>
              <a:gs pos="0">
                <a:srgbClr val="DFE9FB"/>
              </a:gs>
              <a:gs pos="100000">
                <a:srgbClr val="6E9BE7"/>
              </a:gs>
            </a:gsLst>
            <a:path path="circle">
              <a:fillToRect b="50%" l="50%" r="50%" t="50%"/>
            </a:path>
            <a:tileRect/>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php</a:t>
            </a:r>
            <a:r>
              <a:rPr lang="en" sz="900"/>
              <a:t>-app</a:t>
            </a:r>
            <a:endParaRPr sz="900"/>
          </a:p>
          <a:p>
            <a:pPr indent="0" lvl="0" marL="0" rtl="0" algn="ctr">
              <a:spcBef>
                <a:spcPts val="0"/>
              </a:spcBef>
              <a:spcAft>
                <a:spcPts val="0"/>
              </a:spcAft>
              <a:buNone/>
            </a:pPr>
            <a:r>
              <a:rPr lang="en" sz="900"/>
              <a:t>(Client)</a:t>
            </a:r>
            <a:endParaRPr sz="900"/>
          </a:p>
        </p:txBody>
      </p:sp>
      <p:sp>
        <p:nvSpPr>
          <p:cNvPr id="183" name="Google Shape;183;p25"/>
          <p:cNvSpPr/>
          <p:nvPr/>
        </p:nvSpPr>
        <p:spPr>
          <a:xfrm>
            <a:off x="3340375" y="2461000"/>
            <a:ext cx="1328400" cy="491400"/>
          </a:xfrm>
          <a:prstGeom prst="rect">
            <a:avLst/>
          </a:prstGeom>
          <a:gradFill>
            <a:gsLst>
              <a:gs pos="0">
                <a:srgbClr val="DFE9FB"/>
              </a:gs>
              <a:gs pos="100000">
                <a:srgbClr val="6E9BE7"/>
              </a:gs>
            </a:gsLst>
            <a:path path="circle">
              <a:fillToRect b="50%" l="50%" r="50%" t="50%"/>
            </a:path>
            <a:tileRect/>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angular</a:t>
            </a:r>
            <a:r>
              <a:rPr lang="en" sz="900"/>
              <a:t>-app</a:t>
            </a:r>
            <a:endParaRPr sz="900"/>
          </a:p>
          <a:p>
            <a:pPr indent="0" lvl="0" marL="0" rtl="0" algn="ctr">
              <a:spcBef>
                <a:spcPts val="0"/>
              </a:spcBef>
              <a:spcAft>
                <a:spcPts val="0"/>
              </a:spcAft>
              <a:buNone/>
            </a:pPr>
            <a:r>
              <a:rPr lang="en" sz="900"/>
              <a:t>(Client)</a:t>
            </a:r>
            <a:endParaRPr sz="900"/>
          </a:p>
        </p:txBody>
      </p:sp>
      <p:sp>
        <p:nvSpPr>
          <p:cNvPr id="184" name="Google Shape;184;p25"/>
          <p:cNvSpPr/>
          <p:nvPr/>
        </p:nvSpPr>
        <p:spPr>
          <a:xfrm>
            <a:off x="91875" y="189750"/>
            <a:ext cx="1747800" cy="479400"/>
          </a:xfrm>
          <a:prstGeom prst="round2DiagRect">
            <a:avLst>
              <a:gd fmla="val 16667" name="adj1"/>
              <a:gd fmla="val 0" name="adj2"/>
            </a:avLst>
          </a:prstGeom>
          <a:gradFill>
            <a:gsLst>
              <a:gs pos="0">
                <a:srgbClr val="FFF6DB"/>
              </a:gs>
              <a:gs pos="100000">
                <a:srgbClr val="FAD25C"/>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Realm+Client+User=</a:t>
            </a:r>
            <a:r>
              <a:rPr b="1" lang="en" sz="900"/>
              <a:t>Auth Obj</a:t>
            </a:r>
            <a:endParaRPr b="1" sz="900"/>
          </a:p>
        </p:txBody>
      </p:sp>
      <p:grpSp>
        <p:nvGrpSpPr>
          <p:cNvPr id="185" name="Google Shape;185;p25"/>
          <p:cNvGrpSpPr/>
          <p:nvPr/>
        </p:nvGrpSpPr>
        <p:grpSpPr>
          <a:xfrm>
            <a:off x="381400" y="797949"/>
            <a:ext cx="1458300" cy="529200"/>
            <a:chOff x="381400" y="789475"/>
            <a:chExt cx="1458300" cy="529200"/>
          </a:xfrm>
        </p:grpSpPr>
        <p:sp>
          <p:nvSpPr>
            <p:cNvPr id="186" name="Google Shape;186;p25"/>
            <p:cNvSpPr/>
            <p:nvPr/>
          </p:nvSpPr>
          <p:spPr>
            <a:xfrm>
              <a:off x="381400" y="789475"/>
              <a:ext cx="1458300" cy="529200"/>
            </a:xfrm>
            <a:prstGeom prst="round1Rect">
              <a:avLst>
                <a:gd fmla="val 16667" name="adj"/>
              </a:avLst>
            </a:prstGeom>
            <a:gradFill>
              <a:gsLst>
                <a:gs pos="0">
                  <a:srgbClr val="FFFFFF"/>
                </a:gs>
                <a:gs pos="100000">
                  <a:srgbClr val="B3B3B3"/>
                </a:gs>
              </a:gsLst>
              <a:lin ang="5400012" scaled="0"/>
            </a:gra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t>S</a:t>
              </a:r>
              <a:r>
                <a:rPr lang="en" sz="900"/>
                <a:t>pring-boot-app-1</a:t>
              </a:r>
              <a:endParaRPr sz="900"/>
            </a:p>
          </p:txBody>
        </p:sp>
        <p:sp>
          <p:nvSpPr>
            <p:cNvPr id="187" name="Google Shape;187;p25"/>
            <p:cNvSpPr/>
            <p:nvPr/>
          </p:nvSpPr>
          <p:spPr>
            <a:xfrm>
              <a:off x="1185450" y="1075375"/>
              <a:ext cx="555000" cy="167100"/>
            </a:xfrm>
            <a:prstGeom prst="round2DiagRect">
              <a:avLst>
                <a:gd fmla="val 16667" name="adj1"/>
                <a:gd fmla="val 0" name="adj2"/>
              </a:avLst>
            </a:prstGeom>
            <a:gradFill>
              <a:gsLst>
                <a:gs pos="0">
                  <a:srgbClr val="FFF6DB"/>
                </a:gs>
                <a:gs pos="100000">
                  <a:srgbClr val="FAD25C"/>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600"/>
                <a:t>Auth Obj</a:t>
              </a:r>
              <a:endParaRPr b="1" sz="600"/>
            </a:p>
          </p:txBody>
        </p:sp>
      </p:grpSp>
      <p:grpSp>
        <p:nvGrpSpPr>
          <p:cNvPr id="188" name="Google Shape;188;p25"/>
          <p:cNvGrpSpPr/>
          <p:nvPr/>
        </p:nvGrpSpPr>
        <p:grpSpPr>
          <a:xfrm>
            <a:off x="381400" y="1447474"/>
            <a:ext cx="1458300" cy="529200"/>
            <a:chOff x="381400" y="1439000"/>
            <a:chExt cx="1458300" cy="529200"/>
          </a:xfrm>
        </p:grpSpPr>
        <p:sp>
          <p:nvSpPr>
            <p:cNvPr id="189" name="Google Shape;189;p25"/>
            <p:cNvSpPr/>
            <p:nvPr/>
          </p:nvSpPr>
          <p:spPr>
            <a:xfrm>
              <a:off x="381400" y="1439000"/>
              <a:ext cx="1458300" cy="529200"/>
            </a:xfrm>
            <a:prstGeom prst="round1Rect">
              <a:avLst>
                <a:gd fmla="val 16667" name="adj"/>
              </a:avLst>
            </a:prstGeom>
            <a:gradFill>
              <a:gsLst>
                <a:gs pos="0">
                  <a:srgbClr val="FFFFFF"/>
                </a:gs>
                <a:gs pos="100000">
                  <a:srgbClr val="B3B3B3"/>
                </a:gs>
              </a:gsLst>
              <a:lin ang="5400012" scaled="0"/>
            </a:gra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t>Spring-boot-app-2</a:t>
              </a:r>
              <a:endParaRPr sz="900"/>
            </a:p>
          </p:txBody>
        </p:sp>
        <p:sp>
          <p:nvSpPr>
            <p:cNvPr id="190" name="Google Shape;190;p25"/>
            <p:cNvSpPr/>
            <p:nvPr/>
          </p:nvSpPr>
          <p:spPr>
            <a:xfrm>
              <a:off x="1185450" y="1724900"/>
              <a:ext cx="555000" cy="167100"/>
            </a:xfrm>
            <a:prstGeom prst="round2DiagRect">
              <a:avLst>
                <a:gd fmla="val 16667" name="adj1"/>
                <a:gd fmla="val 0" name="adj2"/>
              </a:avLst>
            </a:prstGeom>
            <a:gradFill>
              <a:gsLst>
                <a:gs pos="0">
                  <a:srgbClr val="FFF6DB"/>
                </a:gs>
                <a:gs pos="100000">
                  <a:srgbClr val="FAD25C"/>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600"/>
                <a:t>Auth Obj</a:t>
              </a:r>
              <a:endParaRPr b="1" sz="600"/>
            </a:p>
          </p:txBody>
        </p:sp>
      </p:grpSp>
      <p:grpSp>
        <p:nvGrpSpPr>
          <p:cNvPr id="191" name="Google Shape;191;p25"/>
          <p:cNvGrpSpPr/>
          <p:nvPr/>
        </p:nvGrpSpPr>
        <p:grpSpPr>
          <a:xfrm>
            <a:off x="391438" y="2669975"/>
            <a:ext cx="1268100" cy="399600"/>
            <a:chOff x="391438" y="2669975"/>
            <a:chExt cx="1268100" cy="399600"/>
          </a:xfrm>
        </p:grpSpPr>
        <p:sp>
          <p:nvSpPr>
            <p:cNvPr id="192" name="Google Shape;192;p25"/>
            <p:cNvSpPr/>
            <p:nvPr/>
          </p:nvSpPr>
          <p:spPr>
            <a:xfrm>
              <a:off x="391438" y="2669975"/>
              <a:ext cx="1268100" cy="399600"/>
            </a:xfrm>
            <a:prstGeom prst="snip2DiagRect">
              <a:avLst>
                <a:gd fmla="val 0" name="adj1"/>
                <a:gd fmla="val 16667" name="adj2"/>
              </a:avLst>
            </a:prstGeom>
            <a:gradFill>
              <a:gsLst>
                <a:gs pos="0">
                  <a:srgbClr val="F5D0D0"/>
                </a:gs>
                <a:gs pos="100000">
                  <a:srgbClr val="D9686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php-app</a:t>
              </a:r>
              <a:endParaRPr sz="900"/>
            </a:p>
          </p:txBody>
        </p:sp>
        <p:sp>
          <p:nvSpPr>
            <p:cNvPr id="193" name="Google Shape;193;p25"/>
            <p:cNvSpPr/>
            <p:nvPr/>
          </p:nvSpPr>
          <p:spPr>
            <a:xfrm>
              <a:off x="1044825" y="2870138"/>
              <a:ext cx="555000" cy="167100"/>
            </a:xfrm>
            <a:prstGeom prst="round2DiagRect">
              <a:avLst>
                <a:gd fmla="val 16667" name="adj1"/>
                <a:gd fmla="val 0" name="adj2"/>
              </a:avLst>
            </a:prstGeom>
            <a:gradFill>
              <a:gsLst>
                <a:gs pos="0">
                  <a:srgbClr val="FFF6DB"/>
                </a:gs>
                <a:gs pos="100000">
                  <a:srgbClr val="FAD25C"/>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600"/>
                <a:t>Auth Obj</a:t>
              </a:r>
              <a:endParaRPr b="1" sz="600"/>
            </a:p>
          </p:txBody>
        </p:sp>
      </p:grpSp>
      <p:grpSp>
        <p:nvGrpSpPr>
          <p:cNvPr id="194" name="Google Shape;194;p25"/>
          <p:cNvGrpSpPr/>
          <p:nvPr/>
        </p:nvGrpSpPr>
        <p:grpSpPr>
          <a:xfrm>
            <a:off x="331727" y="3277875"/>
            <a:ext cx="1458300" cy="529200"/>
            <a:chOff x="331727" y="3277875"/>
            <a:chExt cx="1458300" cy="529200"/>
          </a:xfrm>
        </p:grpSpPr>
        <p:sp>
          <p:nvSpPr>
            <p:cNvPr id="195" name="Google Shape;195;p25"/>
            <p:cNvSpPr/>
            <p:nvPr/>
          </p:nvSpPr>
          <p:spPr>
            <a:xfrm>
              <a:off x="331727" y="3277875"/>
              <a:ext cx="1458300" cy="529200"/>
            </a:xfrm>
            <a:prstGeom prst="pentagon">
              <a:avLst>
                <a:gd fmla="val 105146" name="hf"/>
                <a:gd fmla="val 110557" name="vf"/>
              </a:avLst>
            </a:prstGeom>
            <a:gradFill>
              <a:gsLst>
                <a:gs pos="0">
                  <a:srgbClr val="DBD4EB"/>
                </a:gs>
                <a:gs pos="100000">
                  <a:srgbClr val="9180BB"/>
                </a:gs>
              </a:gsLst>
              <a:path path="circle">
                <a:fillToRect b="50%" l="50%" r="50%" t="50%"/>
              </a:path>
              <a:tileRect/>
            </a:gra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sz="900"/>
                <a:t>Merce Angular app</a:t>
              </a:r>
              <a:endParaRPr sz="900"/>
            </a:p>
          </p:txBody>
        </p:sp>
        <p:sp>
          <p:nvSpPr>
            <p:cNvPr id="196" name="Google Shape;196;p25"/>
            <p:cNvSpPr/>
            <p:nvPr/>
          </p:nvSpPr>
          <p:spPr>
            <a:xfrm>
              <a:off x="1104550" y="3442750"/>
              <a:ext cx="555000" cy="167100"/>
            </a:xfrm>
            <a:prstGeom prst="round2DiagRect">
              <a:avLst>
                <a:gd fmla="val 16667" name="adj1"/>
                <a:gd fmla="val 0" name="adj2"/>
              </a:avLst>
            </a:prstGeom>
            <a:gradFill>
              <a:gsLst>
                <a:gs pos="0">
                  <a:srgbClr val="FFF6DB"/>
                </a:gs>
                <a:gs pos="100000">
                  <a:srgbClr val="FAD25C"/>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600"/>
                <a:t>Auth Obj</a:t>
              </a:r>
              <a:endParaRPr b="1" sz="600"/>
            </a:p>
          </p:txBody>
        </p:sp>
      </p:grpSp>
      <p:grpSp>
        <p:nvGrpSpPr>
          <p:cNvPr id="197" name="Google Shape;197;p25"/>
          <p:cNvGrpSpPr/>
          <p:nvPr/>
        </p:nvGrpSpPr>
        <p:grpSpPr>
          <a:xfrm>
            <a:off x="2079522" y="4772000"/>
            <a:ext cx="1797300" cy="325500"/>
            <a:chOff x="2056372" y="4770750"/>
            <a:chExt cx="1797300" cy="325500"/>
          </a:xfrm>
        </p:grpSpPr>
        <p:sp>
          <p:nvSpPr>
            <p:cNvPr id="198" name="Google Shape;198;p25"/>
            <p:cNvSpPr/>
            <p:nvPr/>
          </p:nvSpPr>
          <p:spPr>
            <a:xfrm>
              <a:off x="2056372" y="4770750"/>
              <a:ext cx="1797300" cy="325500"/>
            </a:xfrm>
            <a:prstGeom prst="parallelogram">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Protean Python </a:t>
              </a:r>
              <a:endParaRPr sz="900"/>
            </a:p>
            <a:p>
              <a:pPr indent="0" lvl="0" marL="0" rtl="0" algn="l">
                <a:spcBef>
                  <a:spcPts val="0"/>
                </a:spcBef>
                <a:spcAft>
                  <a:spcPts val="0"/>
                </a:spcAft>
                <a:buNone/>
              </a:pPr>
              <a:r>
                <a:rPr lang="en" sz="900"/>
                <a:t>app</a:t>
              </a:r>
              <a:endParaRPr sz="900"/>
            </a:p>
          </p:txBody>
        </p:sp>
        <p:sp>
          <p:nvSpPr>
            <p:cNvPr id="199" name="Google Shape;199;p25"/>
            <p:cNvSpPr/>
            <p:nvPr/>
          </p:nvSpPr>
          <p:spPr>
            <a:xfrm>
              <a:off x="3153200" y="4849950"/>
              <a:ext cx="555000" cy="167100"/>
            </a:xfrm>
            <a:prstGeom prst="round2DiagRect">
              <a:avLst>
                <a:gd fmla="val 16667" name="adj1"/>
                <a:gd fmla="val 0" name="adj2"/>
              </a:avLst>
            </a:prstGeom>
            <a:gradFill>
              <a:gsLst>
                <a:gs pos="0">
                  <a:srgbClr val="FFF6DB"/>
                </a:gs>
                <a:gs pos="100000">
                  <a:srgbClr val="FAD25C"/>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600"/>
                <a:t>Auth Obj</a:t>
              </a:r>
              <a:endParaRPr b="1" sz="600"/>
            </a:p>
          </p:txBody>
        </p:sp>
      </p:grpSp>
      <p:grpSp>
        <p:nvGrpSpPr>
          <p:cNvPr id="200" name="Google Shape;200;p25"/>
          <p:cNvGrpSpPr/>
          <p:nvPr/>
        </p:nvGrpSpPr>
        <p:grpSpPr>
          <a:xfrm>
            <a:off x="331727" y="4023849"/>
            <a:ext cx="1458300" cy="529200"/>
            <a:chOff x="331727" y="4015375"/>
            <a:chExt cx="1458300" cy="529200"/>
          </a:xfrm>
        </p:grpSpPr>
        <p:sp>
          <p:nvSpPr>
            <p:cNvPr id="201" name="Google Shape;201;p25"/>
            <p:cNvSpPr/>
            <p:nvPr/>
          </p:nvSpPr>
          <p:spPr>
            <a:xfrm>
              <a:off x="331727" y="4015375"/>
              <a:ext cx="1458300" cy="529200"/>
            </a:xfrm>
            <a:prstGeom prst="pentagon">
              <a:avLst>
                <a:gd fmla="val 105146" name="hf"/>
                <a:gd fmla="val 110557" name="vf"/>
              </a:avLst>
            </a:prstGeom>
            <a:gradFill>
              <a:gsLst>
                <a:gs pos="0">
                  <a:srgbClr val="DBD4EB"/>
                </a:gs>
                <a:gs pos="100000">
                  <a:srgbClr val="9180BB"/>
                </a:gs>
              </a:gsLst>
              <a:path path="circle">
                <a:fillToRect b="50%" l="50%" r="50%" t="50%"/>
              </a:path>
              <a:tileRect/>
            </a:gra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sz="900"/>
                <a:t>NSDL </a:t>
              </a:r>
              <a:r>
                <a:rPr lang="en" sz="900"/>
                <a:t>Angular app</a:t>
              </a:r>
              <a:endParaRPr sz="900"/>
            </a:p>
          </p:txBody>
        </p:sp>
        <p:sp>
          <p:nvSpPr>
            <p:cNvPr id="202" name="Google Shape;202;p25"/>
            <p:cNvSpPr/>
            <p:nvPr/>
          </p:nvSpPr>
          <p:spPr>
            <a:xfrm>
              <a:off x="1104550" y="4180250"/>
              <a:ext cx="555000" cy="167100"/>
            </a:xfrm>
            <a:prstGeom prst="round2DiagRect">
              <a:avLst>
                <a:gd fmla="val 16667" name="adj1"/>
                <a:gd fmla="val 0" name="adj2"/>
              </a:avLst>
            </a:prstGeom>
            <a:gradFill>
              <a:gsLst>
                <a:gs pos="0">
                  <a:srgbClr val="FFF6DB"/>
                </a:gs>
                <a:gs pos="100000">
                  <a:srgbClr val="FAD25C"/>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600"/>
                <a:t>Auth Obj</a:t>
              </a:r>
              <a:endParaRPr b="1" sz="600"/>
            </a:p>
          </p:txBody>
        </p:sp>
      </p:grpSp>
      <p:cxnSp>
        <p:nvCxnSpPr>
          <p:cNvPr id="203" name="Google Shape;203;p25"/>
          <p:cNvCxnSpPr/>
          <p:nvPr/>
        </p:nvCxnSpPr>
        <p:spPr>
          <a:xfrm>
            <a:off x="1839700" y="1062549"/>
            <a:ext cx="359400" cy="4500"/>
          </a:xfrm>
          <a:prstGeom prst="straightConnector1">
            <a:avLst/>
          </a:prstGeom>
          <a:noFill/>
          <a:ln cap="flat" cmpd="sng" w="9525">
            <a:solidFill>
              <a:schemeClr val="dk2"/>
            </a:solidFill>
            <a:prstDash val="solid"/>
            <a:round/>
            <a:headEnd len="med" w="med" type="none"/>
            <a:tailEnd len="med" w="med" type="triangle"/>
          </a:ln>
        </p:spPr>
      </p:cxnSp>
      <p:cxnSp>
        <p:nvCxnSpPr>
          <p:cNvPr id="204" name="Google Shape;204;p25"/>
          <p:cNvCxnSpPr>
            <a:stCxn id="189" idx="3"/>
          </p:cNvCxnSpPr>
          <p:nvPr/>
        </p:nvCxnSpPr>
        <p:spPr>
          <a:xfrm>
            <a:off x="1839700" y="1712074"/>
            <a:ext cx="359400" cy="4200"/>
          </a:xfrm>
          <a:prstGeom prst="straightConnector1">
            <a:avLst/>
          </a:prstGeom>
          <a:noFill/>
          <a:ln cap="flat" cmpd="sng" w="9525">
            <a:solidFill>
              <a:schemeClr val="dk2"/>
            </a:solidFill>
            <a:prstDash val="solid"/>
            <a:round/>
            <a:headEnd len="med" w="med" type="none"/>
            <a:tailEnd len="med" w="med" type="triangle"/>
          </a:ln>
        </p:spPr>
      </p:cxnSp>
      <p:cxnSp>
        <p:nvCxnSpPr>
          <p:cNvPr id="205" name="Google Shape;205;p25"/>
          <p:cNvCxnSpPr>
            <a:stCxn id="192" idx="0"/>
          </p:cNvCxnSpPr>
          <p:nvPr/>
        </p:nvCxnSpPr>
        <p:spPr>
          <a:xfrm>
            <a:off x="1659538" y="2869775"/>
            <a:ext cx="529800" cy="6600"/>
          </a:xfrm>
          <a:prstGeom prst="straightConnector1">
            <a:avLst/>
          </a:prstGeom>
          <a:noFill/>
          <a:ln cap="flat" cmpd="sng" w="9525">
            <a:solidFill>
              <a:schemeClr val="dk2"/>
            </a:solidFill>
            <a:prstDash val="solid"/>
            <a:round/>
            <a:headEnd len="med" w="med" type="none"/>
            <a:tailEnd len="med" w="med" type="triangle"/>
          </a:ln>
        </p:spPr>
      </p:cxnSp>
      <p:cxnSp>
        <p:nvCxnSpPr>
          <p:cNvPr id="206" name="Google Shape;206;p25"/>
          <p:cNvCxnSpPr>
            <a:stCxn id="195" idx="5"/>
          </p:cNvCxnSpPr>
          <p:nvPr/>
        </p:nvCxnSpPr>
        <p:spPr>
          <a:xfrm>
            <a:off x="1790025" y="3480011"/>
            <a:ext cx="399300" cy="15600"/>
          </a:xfrm>
          <a:prstGeom prst="straightConnector1">
            <a:avLst/>
          </a:prstGeom>
          <a:noFill/>
          <a:ln cap="flat" cmpd="sng" w="9525">
            <a:solidFill>
              <a:schemeClr val="dk2"/>
            </a:solidFill>
            <a:prstDash val="solid"/>
            <a:round/>
            <a:headEnd len="med" w="med" type="none"/>
            <a:tailEnd len="med" w="med" type="triangle"/>
          </a:ln>
        </p:spPr>
      </p:cxnSp>
      <p:cxnSp>
        <p:nvCxnSpPr>
          <p:cNvPr id="207" name="Google Shape;207;p25"/>
          <p:cNvCxnSpPr>
            <a:stCxn id="201" idx="5"/>
          </p:cNvCxnSpPr>
          <p:nvPr/>
        </p:nvCxnSpPr>
        <p:spPr>
          <a:xfrm flipH="1" rot="10800000">
            <a:off x="1790025" y="4223285"/>
            <a:ext cx="409200" cy="2700"/>
          </a:xfrm>
          <a:prstGeom prst="straightConnector1">
            <a:avLst/>
          </a:prstGeom>
          <a:noFill/>
          <a:ln cap="flat" cmpd="sng" w="9525">
            <a:solidFill>
              <a:schemeClr val="dk2"/>
            </a:solidFill>
            <a:prstDash val="solid"/>
            <a:round/>
            <a:headEnd len="med" w="med" type="none"/>
            <a:tailEnd len="med" w="med" type="triangle"/>
          </a:ln>
        </p:spPr>
      </p:cxnSp>
      <p:cxnSp>
        <p:nvCxnSpPr>
          <p:cNvPr id="208" name="Google Shape;208;p25"/>
          <p:cNvCxnSpPr/>
          <p:nvPr/>
        </p:nvCxnSpPr>
        <p:spPr>
          <a:xfrm>
            <a:off x="2179250" y="1068650"/>
            <a:ext cx="469500" cy="0"/>
          </a:xfrm>
          <a:prstGeom prst="straightConnector1">
            <a:avLst/>
          </a:prstGeom>
          <a:noFill/>
          <a:ln cap="flat" cmpd="sng" w="19050">
            <a:solidFill>
              <a:schemeClr val="dk2"/>
            </a:solidFill>
            <a:prstDash val="dash"/>
            <a:round/>
            <a:headEnd len="med" w="med" type="none"/>
            <a:tailEnd len="med" w="med" type="none"/>
          </a:ln>
        </p:spPr>
      </p:cxnSp>
      <p:cxnSp>
        <p:nvCxnSpPr>
          <p:cNvPr id="209" name="Google Shape;209;p25"/>
          <p:cNvCxnSpPr/>
          <p:nvPr/>
        </p:nvCxnSpPr>
        <p:spPr>
          <a:xfrm>
            <a:off x="2219200" y="1717825"/>
            <a:ext cx="449400" cy="0"/>
          </a:xfrm>
          <a:prstGeom prst="straightConnector1">
            <a:avLst/>
          </a:prstGeom>
          <a:noFill/>
          <a:ln cap="flat" cmpd="sng" w="19050">
            <a:solidFill>
              <a:schemeClr val="dk2"/>
            </a:solidFill>
            <a:prstDash val="dash"/>
            <a:round/>
            <a:headEnd len="med" w="med" type="none"/>
            <a:tailEnd len="med" w="med" type="none"/>
          </a:ln>
        </p:spPr>
      </p:cxnSp>
      <p:cxnSp>
        <p:nvCxnSpPr>
          <p:cNvPr id="210" name="Google Shape;210;p25"/>
          <p:cNvCxnSpPr/>
          <p:nvPr/>
        </p:nvCxnSpPr>
        <p:spPr>
          <a:xfrm>
            <a:off x="2179250" y="2876375"/>
            <a:ext cx="479400" cy="0"/>
          </a:xfrm>
          <a:prstGeom prst="straightConnector1">
            <a:avLst/>
          </a:prstGeom>
          <a:noFill/>
          <a:ln cap="flat" cmpd="sng" w="19050">
            <a:solidFill>
              <a:schemeClr val="dk2"/>
            </a:solidFill>
            <a:prstDash val="dash"/>
            <a:round/>
            <a:headEnd len="med" w="med" type="none"/>
            <a:tailEnd len="med" w="med" type="none"/>
          </a:ln>
        </p:spPr>
      </p:cxnSp>
      <p:cxnSp>
        <p:nvCxnSpPr>
          <p:cNvPr id="211" name="Google Shape;211;p25"/>
          <p:cNvCxnSpPr/>
          <p:nvPr/>
        </p:nvCxnSpPr>
        <p:spPr>
          <a:xfrm flipH="1" rot="10800000">
            <a:off x="2209200" y="3275975"/>
            <a:ext cx="489300" cy="219600"/>
          </a:xfrm>
          <a:prstGeom prst="straightConnector1">
            <a:avLst/>
          </a:prstGeom>
          <a:noFill/>
          <a:ln cap="flat" cmpd="sng" w="19050">
            <a:solidFill>
              <a:schemeClr val="dk2"/>
            </a:solidFill>
            <a:prstDash val="dash"/>
            <a:round/>
            <a:headEnd len="med" w="med" type="none"/>
            <a:tailEnd len="med" w="med" type="none"/>
          </a:ln>
        </p:spPr>
      </p:cxnSp>
      <p:cxnSp>
        <p:nvCxnSpPr>
          <p:cNvPr id="212" name="Google Shape;212;p25"/>
          <p:cNvCxnSpPr/>
          <p:nvPr/>
        </p:nvCxnSpPr>
        <p:spPr>
          <a:xfrm flipH="1" rot="10800000">
            <a:off x="2199225" y="3745250"/>
            <a:ext cx="749100" cy="479400"/>
          </a:xfrm>
          <a:prstGeom prst="straightConnector1">
            <a:avLst/>
          </a:prstGeom>
          <a:noFill/>
          <a:ln cap="flat" cmpd="sng" w="19050">
            <a:solidFill>
              <a:schemeClr val="dk2"/>
            </a:solidFill>
            <a:prstDash val="dash"/>
            <a:round/>
            <a:headEnd len="med" w="med" type="none"/>
            <a:tailEnd len="med" w="med" type="none"/>
          </a:ln>
        </p:spPr>
      </p:cxnSp>
      <p:cxnSp>
        <p:nvCxnSpPr>
          <p:cNvPr id="213" name="Google Shape;213;p25"/>
          <p:cNvCxnSpPr/>
          <p:nvPr/>
        </p:nvCxnSpPr>
        <p:spPr>
          <a:xfrm flipH="1" rot="10800000">
            <a:off x="3018375" y="4344350"/>
            <a:ext cx="329400" cy="273300"/>
          </a:xfrm>
          <a:prstGeom prst="straightConnector1">
            <a:avLst/>
          </a:prstGeom>
          <a:noFill/>
          <a:ln cap="flat" cmpd="sng" w="19050">
            <a:solidFill>
              <a:schemeClr val="dk2"/>
            </a:solidFill>
            <a:prstDash val="dash"/>
            <a:round/>
            <a:headEnd len="med" w="med" type="none"/>
            <a:tailEnd len="med" w="med" type="none"/>
          </a:ln>
        </p:spPr>
      </p:cxnSp>
      <p:cxnSp>
        <p:nvCxnSpPr>
          <p:cNvPr id="214" name="Google Shape;214;p25"/>
          <p:cNvCxnSpPr>
            <a:endCxn id="181" idx="1"/>
          </p:cNvCxnSpPr>
          <p:nvPr/>
        </p:nvCxnSpPr>
        <p:spPr>
          <a:xfrm flipH="1" rot="10800000">
            <a:off x="2648625" y="964800"/>
            <a:ext cx="649200" cy="762900"/>
          </a:xfrm>
          <a:prstGeom prst="straightConnector1">
            <a:avLst/>
          </a:prstGeom>
          <a:noFill/>
          <a:ln cap="flat" cmpd="sng" w="19050">
            <a:solidFill>
              <a:schemeClr val="dk2"/>
            </a:solidFill>
            <a:prstDash val="dashDot"/>
            <a:round/>
            <a:headEnd len="med" w="med" type="none"/>
            <a:tailEnd len="med" w="med" type="none"/>
          </a:ln>
        </p:spPr>
      </p:cxnSp>
      <p:cxnSp>
        <p:nvCxnSpPr>
          <p:cNvPr id="215" name="Google Shape;215;p25"/>
          <p:cNvCxnSpPr/>
          <p:nvPr/>
        </p:nvCxnSpPr>
        <p:spPr>
          <a:xfrm flipH="1" rot="10800000">
            <a:off x="2648625" y="956326"/>
            <a:ext cx="649200" cy="113700"/>
          </a:xfrm>
          <a:prstGeom prst="straightConnector1">
            <a:avLst/>
          </a:prstGeom>
          <a:noFill/>
          <a:ln cap="flat" cmpd="sng" w="19050">
            <a:solidFill>
              <a:schemeClr val="dk2"/>
            </a:solidFill>
            <a:prstDash val="dashDot"/>
            <a:round/>
            <a:headEnd len="med" w="med" type="none"/>
            <a:tailEnd len="med" w="med" type="none"/>
          </a:ln>
        </p:spPr>
      </p:cxnSp>
      <p:cxnSp>
        <p:nvCxnSpPr>
          <p:cNvPr id="216" name="Google Shape;216;p25"/>
          <p:cNvCxnSpPr>
            <a:endCxn id="182" idx="1"/>
          </p:cNvCxnSpPr>
          <p:nvPr/>
        </p:nvCxnSpPr>
        <p:spPr>
          <a:xfrm flipH="1" rot="10800000">
            <a:off x="2661525" y="1728400"/>
            <a:ext cx="636300" cy="1154400"/>
          </a:xfrm>
          <a:prstGeom prst="straightConnector1">
            <a:avLst/>
          </a:prstGeom>
          <a:noFill/>
          <a:ln cap="flat" cmpd="sng" w="19050">
            <a:solidFill>
              <a:schemeClr val="dk2"/>
            </a:solidFill>
            <a:prstDash val="dashDot"/>
            <a:round/>
            <a:headEnd len="med" w="med" type="none"/>
            <a:tailEnd len="med" w="med" type="none"/>
          </a:ln>
        </p:spPr>
      </p:cxnSp>
      <p:cxnSp>
        <p:nvCxnSpPr>
          <p:cNvPr id="217" name="Google Shape;217;p25"/>
          <p:cNvCxnSpPr>
            <a:endCxn id="183" idx="1"/>
          </p:cNvCxnSpPr>
          <p:nvPr/>
        </p:nvCxnSpPr>
        <p:spPr>
          <a:xfrm flipH="1" rot="10800000">
            <a:off x="2718475" y="2706700"/>
            <a:ext cx="621900" cy="569100"/>
          </a:xfrm>
          <a:prstGeom prst="straightConnector1">
            <a:avLst/>
          </a:prstGeom>
          <a:noFill/>
          <a:ln cap="flat" cmpd="sng" w="19050">
            <a:solidFill>
              <a:schemeClr val="dk2"/>
            </a:solidFill>
            <a:prstDash val="dashDot"/>
            <a:round/>
            <a:headEnd len="med" w="med" type="none"/>
            <a:tailEnd len="med" w="med" type="none"/>
          </a:ln>
        </p:spPr>
      </p:cxnSp>
      <p:cxnSp>
        <p:nvCxnSpPr>
          <p:cNvPr id="218" name="Google Shape;218;p25"/>
          <p:cNvCxnSpPr>
            <a:stCxn id="181" idx="3"/>
            <a:endCxn id="164" idx="1"/>
          </p:cNvCxnSpPr>
          <p:nvPr/>
        </p:nvCxnSpPr>
        <p:spPr>
          <a:xfrm flipH="1" rot="10800000">
            <a:off x="4626225" y="933900"/>
            <a:ext cx="1478100" cy="30900"/>
          </a:xfrm>
          <a:prstGeom prst="straightConnector1">
            <a:avLst/>
          </a:prstGeom>
          <a:noFill/>
          <a:ln cap="flat" cmpd="sng" w="19050">
            <a:solidFill>
              <a:schemeClr val="dk2"/>
            </a:solidFill>
            <a:prstDash val="dashDot"/>
            <a:round/>
            <a:headEnd len="med" w="med" type="none"/>
            <a:tailEnd len="med" w="med" type="none"/>
          </a:ln>
        </p:spPr>
      </p:cxnSp>
      <p:cxnSp>
        <p:nvCxnSpPr>
          <p:cNvPr id="219" name="Google Shape;219;p25"/>
          <p:cNvCxnSpPr>
            <a:stCxn id="182" idx="3"/>
            <a:endCxn id="170" idx="1"/>
          </p:cNvCxnSpPr>
          <p:nvPr/>
        </p:nvCxnSpPr>
        <p:spPr>
          <a:xfrm>
            <a:off x="4626225" y="1728400"/>
            <a:ext cx="1478100" cy="13200"/>
          </a:xfrm>
          <a:prstGeom prst="straightConnector1">
            <a:avLst/>
          </a:prstGeom>
          <a:noFill/>
          <a:ln cap="flat" cmpd="sng" w="19050">
            <a:solidFill>
              <a:schemeClr val="dk2"/>
            </a:solidFill>
            <a:prstDash val="dashDot"/>
            <a:round/>
            <a:headEnd len="med" w="med" type="none"/>
            <a:tailEnd len="med" w="med" type="none"/>
          </a:ln>
        </p:spPr>
      </p:cxnSp>
      <p:cxnSp>
        <p:nvCxnSpPr>
          <p:cNvPr id="220" name="Google Shape;220;p25"/>
          <p:cNvCxnSpPr>
            <a:stCxn id="183" idx="3"/>
            <a:endCxn id="170" idx="1"/>
          </p:cNvCxnSpPr>
          <p:nvPr/>
        </p:nvCxnSpPr>
        <p:spPr>
          <a:xfrm flipH="1" rot="10800000">
            <a:off x="4668775" y="1741600"/>
            <a:ext cx="1435500" cy="965100"/>
          </a:xfrm>
          <a:prstGeom prst="straightConnector1">
            <a:avLst/>
          </a:prstGeom>
          <a:noFill/>
          <a:ln cap="flat" cmpd="sng" w="19050">
            <a:solidFill>
              <a:schemeClr val="dk2"/>
            </a:solidFill>
            <a:prstDash val="dashDot"/>
            <a:round/>
            <a:headEnd len="med" w="med" type="none"/>
            <a:tailEnd len="med" w="med" type="none"/>
          </a:ln>
        </p:spPr>
      </p:cxnSp>
      <p:cxnSp>
        <p:nvCxnSpPr>
          <p:cNvPr id="221" name="Google Shape;221;p25"/>
          <p:cNvCxnSpPr>
            <a:stCxn id="183" idx="3"/>
            <a:endCxn id="176" idx="1"/>
          </p:cNvCxnSpPr>
          <p:nvPr/>
        </p:nvCxnSpPr>
        <p:spPr>
          <a:xfrm>
            <a:off x="4668775" y="2706700"/>
            <a:ext cx="1435500" cy="0"/>
          </a:xfrm>
          <a:prstGeom prst="straightConnector1">
            <a:avLst/>
          </a:prstGeom>
          <a:noFill/>
          <a:ln cap="flat" cmpd="sng" w="19050">
            <a:solidFill>
              <a:schemeClr val="dk2"/>
            </a:solidFill>
            <a:prstDash val="dashDot"/>
            <a:round/>
            <a:headEnd len="med" w="med" type="none"/>
            <a:tailEnd len="med" w="med" type="none"/>
          </a:ln>
        </p:spPr>
      </p:cxnSp>
      <p:cxnSp>
        <p:nvCxnSpPr>
          <p:cNvPr id="222" name="Google Shape;222;p25"/>
          <p:cNvCxnSpPr>
            <a:stCxn id="198" idx="1"/>
          </p:cNvCxnSpPr>
          <p:nvPr/>
        </p:nvCxnSpPr>
        <p:spPr>
          <a:xfrm flipH="1" rot="10800000">
            <a:off x="3018860" y="4622000"/>
            <a:ext cx="1500" cy="150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Setting up Keycloak : Realm</a:t>
            </a:r>
            <a:endParaRPr/>
          </a:p>
        </p:txBody>
      </p:sp>
      <p:sp>
        <p:nvSpPr>
          <p:cNvPr id="228" name="Google Shape;228;p2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Clr>
                <a:schemeClr val="dk1"/>
              </a:buClr>
              <a:buSzPts val="1100"/>
              <a:buAutoNum type="arabicPeriod"/>
            </a:pPr>
            <a:r>
              <a:rPr lang="en" sz="1100">
                <a:solidFill>
                  <a:srgbClr val="212529"/>
                </a:solidFill>
                <a:highlight>
                  <a:srgbClr val="FFFFFF"/>
                </a:highlight>
              </a:rPr>
              <a:t>Open the </a:t>
            </a:r>
            <a:r>
              <a:rPr lang="en" sz="1100">
                <a:solidFill>
                  <a:srgbClr val="428BCA"/>
                </a:solidFill>
                <a:highlight>
                  <a:srgbClr val="FFFFFF"/>
                </a:highlight>
                <a:uFill>
                  <a:noFill/>
                </a:uFill>
                <a:hlinkClick r:id="rId3">
                  <a:extLst>
                    <a:ext uri="{A12FA001-AC4F-418D-AE19-62706E023703}">
                      <ahyp:hlinkClr val="tx"/>
                    </a:ext>
                  </a:extLst>
                </a:hlinkClick>
              </a:rPr>
              <a:t>Keycloak Admin Console</a:t>
            </a:r>
            <a:r>
              <a:rPr lang="en" sz="1100">
                <a:solidFill>
                  <a:srgbClr val="212529"/>
                </a:solidFill>
                <a:highlight>
                  <a:srgbClr val="FFFFFF"/>
                </a:highlight>
              </a:rPr>
              <a:t>.</a:t>
            </a:r>
            <a:endParaRPr sz="1100">
              <a:solidFill>
                <a:srgbClr val="212529"/>
              </a:solidFill>
              <a:highlight>
                <a:srgbClr val="FFFFFF"/>
              </a:highlight>
            </a:endParaRPr>
          </a:p>
          <a:p>
            <a:pPr indent="-298450" lvl="0" marL="457200" rtl="0" algn="l">
              <a:spcBef>
                <a:spcPts val="0"/>
              </a:spcBef>
              <a:spcAft>
                <a:spcPts val="0"/>
              </a:spcAft>
              <a:buClr>
                <a:srgbClr val="212529"/>
              </a:buClr>
              <a:buSzPts val="1100"/>
              <a:buAutoNum type="arabicPeriod"/>
            </a:pPr>
            <a:r>
              <a:rPr lang="en" sz="1100">
                <a:solidFill>
                  <a:srgbClr val="212529"/>
                </a:solidFill>
                <a:highlight>
                  <a:srgbClr val="FFFFFF"/>
                </a:highlight>
              </a:rPr>
              <a:t>Click the word master in the top-left corner, then click Create realm.</a:t>
            </a:r>
            <a:endParaRPr sz="1100">
              <a:solidFill>
                <a:srgbClr val="212529"/>
              </a:solidFill>
              <a:highlight>
                <a:srgbClr val="FFFFFF"/>
              </a:highlight>
            </a:endParaRPr>
          </a:p>
          <a:p>
            <a:pPr indent="-298450" lvl="0" marL="457200" rtl="0" algn="l">
              <a:spcBef>
                <a:spcPts val="0"/>
              </a:spcBef>
              <a:spcAft>
                <a:spcPts val="0"/>
              </a:spcAft>
              <a:buClr>
                <a:srgbClr val="212529"/>
              </a:buClr>
              <a:buSzPts val="1100"/>
              <a:buFont typeface="Roboto"/>
              <a:buAutoNum type="arabicPeriod"/>
            </a:pPr>
            <a:r>
              <a:rPr lang="en" sz="1100">
                <a:solidFill>
                  <a:srgbClr val="212529"/>
                </a:solidFill>
                <a:highlight>
                  <a:srgbClr val="FFFFFF"/>
                </a:highlight>
              </a:rPr>
              <a:t>Enter </a:t>
            </a:r>
            <a:r>
              <a:rPr lang="en" sz="1100">
                <a:solidFill>
                  <a:srgbClr val="D63384"/>
                </a:solidFill>
                <a:highlight>
                  <a:srgbClr val="EFEFEF"/>
                </a:highlight>
              </a:rPr>
              <a:t>NSDLRealm</a:t>
            </a:r>
            <a:r>
              <a:rPr lang="en" sz="1100">
                <a:solidFill>
                  <a:srgbClr val="212529"/>
                </a:solidFill>
                <a:highlight>
                  <a:srgbClr val="FFFFFF"/>
                </a:highlight>
              </a:rPr>
              <a:t> in the Realm name field.</a:t>
            </a:r>
            <a:endParaRPr sz="1100">
              <a:solidFill>
                <a:srgbClr val="212529"/>
              </a:solidFill>
              <a:highlight>
                <a:srgbClr val="FFFFFF"/>
              </a:highlight>
            </a:endParaRPr>
          </a:p>
          <a:p>
            <a:pPr indent="-298450" lvl="0" marL="457200" rtl="0" algn="l">
              <a:spcBef>
                <a:spcPts val="0"/>
              </a:spcBef>
              <a:spcAft>
                <a:spcPts val="0"/>
              </a:spcAft>
              <a:buClr>
                <a:srgbClr val="212529"/>
              </a:buClr>
              <a:buSzPts val="1100"/>
              <a:buAutoNum type="arabicPeriod"/>
            </a:pPr>
            <a:r>
              <a:rPr lang="en" sz="1100">
                <a:solidFill>
                  <a:srgbClr val="212529"/>
                </a:solidFill>
                <a:highlight>
                  <a:srgbClr val="FFFFFF"/>
                </a:highlight>
              </a:rPr>
              <a:t>Click Create.</a:t>
            </a:r>
            <a:endParaRPr/>
          </a:p>
        </p:txBody>
      </p:sp>
      <p:pic>
        <p:nvPicPr>
          <p:cNvPr id="229" name="Google Shape;229;p26"/>
          <p:cNvPicPr preferRelativeResize="0"/>
          <p:nvPr/>
        </p:nvPicPr>
        <p:blipFill>
          <a:blip r:embed="rId4">
            <a:alphaModFix/>
          </a:blip>
          <a:stretch>
            <a:fillRect/>
          </a:stretch>
        </p:blipFill>
        <p:spPr>
          <a:xfrm>
            <a:off x="4648125" y="1166150"/>
            <a:ext cx="4267200" cy="2811189"/>
          </a:xfrm>
          <a:prstGeom prst="rect">
            <a:avLst/>
          </a:prstGeom>
          <a:noFill/>
          <a:ln>
            <a:noFill/>
          </a:ln>
          <a:effectLst>
            <a:outerShdw blurRad="57150" rotWithShape="0" algn="bl" dir="5400000" dist="19050">
              <a:srgbClr val="000000">
                <a:alpha val="50000"/>
              </a:srgbClr>
            </a:outerShdw>
          </a:effectLst>
        </p:spPr>
      </p:pic>
      <p:sp>
        <p:nvSpPr>
          <p:cNvPr id="230" name="Google Shape;230;p26"/>
          <p:cNvSpPr/>
          <p:nvPr/>
        </p:nvSpPr>
        <p:spPr>
          <a:xfrm>
            <a:off x="4387850" y="2442050"/>
            <a:ext cx="1497600" cy="237900"/>
          </a:xfrm>
          <a:prstGeom prst="frame">
            <a:avLst>
              <a:gd fmla="val 1250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
        <p:nvSpPr>
          <p:cNvPr id="231" name="Google Shape;231;p26"/>
          <p:cNvSpPr/>
          <p:nvPr/>
        </p:nvSpPr>
        <p:spPr>
          <a:xfrm>
            <a:off x="6484450" y="2926550"/>
            <a:ext cx="528600" cy="193800"/>
          </a:xfrm>
          <a:prstGeom prst="frame">
            <a:avLst>
              <a:gd fmla="val 1250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
          <p:cNvSpPr/>
          <p:nvPr/>
        </p:nvSpPr>
        <p:spPr>
          <a:xfrm>
            <a:off x="6431600" y="3428675"/>
            <a:ext cx="528600" cy="352500"/>
          </a:xfrm>
          <a:prstGeom prst="frame">
            <a:avLst>
              <a:gd fmla="val 1250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Setting up Keycloak : Client</a:t>
            </a:r>
            <a:endParaRPr/>
          </a:p>
        </p:txBody>
      </p:sp>
      <p:sp>
        <p:nvSpPr>
          <p:cNvPr id="238" name="Google Shape;238;p27"/>
          <p:cNvSpPr txBox="1"/>
          <p:nvPr>
            <p:ph idx="1" type="body"/>
          </p:nvPr>
        </p:nvSpPr>
        <p:spPr>
          <a:xfrm>
            <a:off x="311700" y="1152475"/>
            <a:ext cx="4222500" cy="34164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Clr>
                <a:schemeClr val="dk1"/>
              </a:buClr>
              <a:buSzPts val="1100"/>
              <a:buAutoNum type="arabicPeriod"/>
            </a:pPr>
            <a:r>
              <a:rPr lang="en" sz="1100">
                <a:solidFill>
                  <a:srgbClr val="212529"/>
                </a:solidFill>
                <a:highlight>
                  <a:srgbClr val="FFFFFF"/>
                </a:highlight>
              </a:rPr>
              <a:t>Open the </a:t>
            </a:r>
            <a:r>
              <a:rPr lang="en" sz="1100">
                <a:solidFill>
                  <a:srgbClr val="428BCA"/>
                </a:solidFill>
                <a:highlight>
                  <a:srgbClr val="FFFFFF"/>
                </a:highlight>
                <a:uFill>
                  <a:noFill/>
                </a:uFill>
                <a:hlinkClick r:id="rId3">
                  <a:extLst>
                    <a:ext uri="{A12FA001-AC4F-418D-AE19-62706E023703}">
                      <ahyp:hlinkClr val="tx"/>
                    </a:ext>
                  </a:extLst>
                </a:hlinkClick>
              </a:rPr>
              <a:t>Keycloak Admin Console</a:t>
            </a:r>
            <a:r>
              <a:rPr lang="en" sz="1100">
                <a:solidFill>
                  <a:srgbClr val="212529"/>
                </a:solidFill>
                <a:highlight>
                  <a:srgbClr val="FFFFFF"/>
                </a:highlight>
              </a:rPr>
              <a:t>.</a:t>
            </a:r>
            <a:endParaRPr sz="1100">
              <a:solidFill>
                <a:srgbClr val="212529"/>
              </a:solidFill>
              <a:highlight>
                <a:srgbClr val="FFFFFF"/>
              </a:highlight>
            </a:endParaRPr>
          </a:p>
          <a:p>
            <a:pPr indent="-298450" lvl="0" marL="457200" rtl="0" algn="l">
              <a:spcBef>
                <a:spcPts val="0"/>
              </a:spcBef>
              <a:spcAft>
                <a:spcPts val="0"/>
              </a:spcAft>
              <a:buClr>
                <a:srgbClr val="212529"/>
              </a:buClr>
              <a:buSzPts val="1100"/>
              <a:buFont typeface="Roboto"/>
              <a:buAutoNum type="arabicPeriod"/>
            </a:pPr>
            <a:r>
              <a:rPr lang="en" sz="1100">
                <a:solidFill>
                  <a:srgbClr val="212529"/>
                </a:solidFill>
                <a:highlight>
                  <a:srgbClr val="FFFFFF"/>
                </a:highlight>
              </a:rPr>
              <a:t>Click on master on top right corner and select  </a:t>
            </a:r>
            <a:r>
              <a:rPr lang="en" sz="1100">
                <a:solidFill>
                  <a:srgbClr val="D63384"/>
                </a:solidFill>
                <a:highlight>
                  <a:srgbClr val="EFEFEF"/>
                </a:highlight>
              </a:rPr>
              <a:t>NSDLRealm.</a:t>
            </a:r>
            <a:endParaRPr sz="1100">
              <a:solidFill>
                <a:srgbClr val="D63384"/>
              </a:solidFill>
              <a:highlight>
                <a:srgbClr val="EFEFEF"/>
              </a:highlight>
            </a:endParaRPr>
          </a:p>
          <a:p>
            <a:pPr indent="-298450" lvl="0" marL="457200" rtl="0" algn="l">
              <a:spcBef>
                <a:spcPts val="0"/>
              </a:spcBef>
              <a:spcAft>
                <a:spcPts val="0"/>
              </a:spcAft>
              <a:buClr>
                <a:srgbClr val="212529"/>
              </a:buClr>
              <a:buSzPts val="1100"/>
              <a:buAutoNum type="arabicPeriod"/>
            </a:pPr>
            <a:r>
              <a:rPr lang="en" sz="1100">
                <a:solidFill>
                  <a:srgbClr val="212529"/>
                </a:solidFill>
                <a:highlight>
                  <a:srgbClr val="FFFFFF"/>
                </a:highlight>
              </a:rPr>
              <a:t>Click on ‘Clients’ in the menu bar on right.</a:t>
            </a:r>
            <a:endParaRPr sz="1100">
              <a:solidFill>
                <a:srgbClr val="212529"/>
              </a:solidFill>
              <a:highlight>
                <a:srgbClr val="FFFFFF"/>
              </a:highlight>
            </a:endParaRPr>
          </a:p>
          <a:p>
            <a:pPr indent="-298450" lvl="0" marL="457200" rtl="0" algn="l">
              <a:spcBef>
                <a:spcPts val="0"/>
              </a:spcBef>
              <a:spcAft>
                <a:spcPts val="0"/>
              </a:spcAft>
              <a:buClr>
                <a:srgbClr val="212529"/>
              </a:buClr>
              <a:buSzPts val="1100"/>
              <a:buAutoNum type="arabicPeriod"/>
            </a:pPr>
            <a:r>
              <a:rPr lang="en" sz="1100">
                <a:solidFill>
                  <a:srgbClr val="212529"/>
                </a:solidFill>
                <a:highlight>
                  <a:srgbClr val="FFFFFF"/>
                </a:highlight>
              </a:rPr>
              <a:t>Click on ‘Create Client’ button.</a:t>
            </a:r>
            <a:endParaRPr sz="1100">
              <a:solidFill>
                <a:srgbClr val="212529"/>
              </a:solidFill>
              <a:highlight>
                <a:srgbClr val="FFFFFF"/>
              </a:highlight>
            </a:endParaRPr>
          </a:p>
          <a:p>
            <a:pPr indent="-304800" lvl="0" marL="457200" rtl="0" algn="l">
              <a:spcBef>
                <a:spcPts val="0"/>
              </a:spcBef>
              <a:spcAft>
                <a:spcPts val="0"/>
              </a:spcAft>
              <a:buClr>
                <a:srgbClr val="212529"/>
              </a:buClr>
              <a:buSzPts val="1200"/>
              <a:buAutoNum type="arabicPeriod"/>
            </a:pPr>
            <a:r>
              <a:rPr lang="en" sz="1100">
                <a:solidFill>
                  <a:srgbClr val="212529"/>
                </a:solidFill>
                <a:highlight>
                  <a:srgbClr val="FFFFFF"/>
                </a:highlight>
              </a:rPr>
              <a:t>Fill in the details.</a:t>
            </a:r>
            <a:endParaRPr sz="1100">
              <a:solidFill>
                <a:srgbClr val="212529"/>
              </a:solidFill>
              <a:highlight>
                <a:srgbClr val="FFFFFF"/>
              </a:highlight>
            </a:endParaRPr>
          </a:p>
          <a:p>
            <a:pPr indent="-298450" lvl="0" marL="457200" rtl="0" algn="l">
              <a:spcBef>
                <a:spcPts val="0"/>
              </a:spcBef>
              <a:spcAft>
                <a:spcPts val="0"/>
              </a:spcAft>
              <a:buClr>
                <a:srgbClr val="212529"/>
              </a:buClr>
              <a:buSzPts val="1100"/>
              <a:buAutoNum type="arabicPeriod"/>
            </a:pPr>
            <a:r>
              <a:rPr lang="en" sz="1100">
                <a:solidFill>
                  <a:srgbClr val="212529"/>
                </a:solidFill>
                <a:highlight>
                  <a:srgbClr val="FFFFFF"/>
                </a:highlight>
              </a:rPr>
              <a:t>Click on Next.</a:t>
            </a:r>
            <a:endParaRPr sz="1100">
              <a:solidFill>
                <a:srgbClr val="212529"/>
              </a:solidFill>
              <a:highlight>
                <a:srgbClr val="FFFFFF"/>
              </a:highlight>
            </a:endParaRPr>
          </a:p>
          <a:p>
            <a:pPr indent="-298450" lvl="0" marL="457200" rtl="0" algn="l">
              <a:spcBef>
                <a:spcPts val="0"/>
              </a:spcBef>
              <a:spcAft>
                <a:spcPts val="0"/>
              </a:spcAft>
              <a:buClr>
                <a:srgbClr val="212529"/>
              </a:buClr>
              <a:buSzPts val="1100"/>
              <a:buAutoNum type="arabicPeriod"/>
            </a:pPr>
            <a:r>
              <a:rPr lang="en" sz="1100">
                <a:solidFill>
                  <a:srgbClr val="212529"/>
                </a:solidFill>
                <a:highlight>
                  <a:srgbClr val="FFFFFF"/>
                </a:highlight>
              </a:rPr>
              <a:t>Enable Client Authentication, Authorization.</a:t>
            </a:r>
            <a:endParaRPr sz="1100">
              <a:solidFill>
                <a:srgbClr val="212529"/>
              </a:solidFill>
              <a:highlight>
                <a:srgbClr val="FFFFFF"/>
              </a:highlight>
            </a:endParaRPr>
          </a:p>
          <a:p>
            <a:pPr indent="-298450" lvl="0" marL="457200" rtl="0" algn="l">
              <a:spcBef>
                <a:spcPts val="0"/>
              </a:spcBef>
              <a:spcAft>
                <a:spcPts val="0"/>
              </a:spcAft>
              <a:buClr>
                <a:srgbClr val="212529"/>
              </a:buClr>
              <a:buSzPts val="1100"/>
              <a:buAutoNum type="arabicPeriod"/>
            </a:pPr>
            <a:r>
              <a:rPr lang="en" sz="1100">
                <a:solidFill>
                  <a:srgbClr val="212529"/>
                </a:solidFill>
                <a:highlight>
                  <a:srgbClr val="FFFFFF"/>
                </a:highlight>
              </a:rPr>
              <a:t>Click on Save.</a:t>
            </a:r>
            <a:endParaRPr sz="1100">
              <a:solidFill>
                <a:srgbClr val="212529"/>
              </a:solidFill>
              <a:highlight>
                <a:srgbClr val="FFFFFF"/>
              </a:highlight>
            </a:endParaRPr>
          </a:p>
        </p:txBody>
      </p:sp>
      <p:pic>
        <p:nvPicPr>
          <p:cNvPr id="239" name="Google Shape;239;p27"/>
          <p:cNvPicPr preferRelativeResize="0"/>
          <p:nvPr/>
        </p:nvPicPr>
        <p:blipFill>
          <a:blip r:embed="rId4">
            <a:alphaModFix/>
          </a:blip>
          <a:stretch>
            <a:fillRect/>
          </a:stretch>
        </p:blipFill>
        <p:spPr>
          <a:xfrm>
            <a:off x="5060100" y="791700"/>
            <a:ext cx="3555025" cy="2100075"/>
          </a:xfrm>
          <a:prstGeom prst="rect">
            <a:avLst/>
          </a:prstGeom>
          <a:noFill/>
          <a:ln>
            <a:noFill/>
          </a:ln>
          <a:effectLst>
            <a:outerShdw blurRad="57150" rotWithShape="0" algn="bl" dir="5400000" dist="19050">
              <a:srgbClr val="000000">
                <a:alpha val="50000"/>
              </a:srgbClr>
            </a:outerShdw>
          </a:effectLst>
        </p:spPr>
      </p:pic>
      <p:pic>
        <p:nvPicPr>
          <p:cNvPr id="240" name="Google Shape;240;p27"/>
          <p:cNvPicPr preferRelativeResize="0"/>
          <p:nvPr/>
        </p:nvPicPr>
        <p:blipFill>
          <a:blip r:embed="rId5">
            <a:alphaModFix/>
          </a:blip>
          <a:stretch>
            <a:fillRect/>
          </a:stretch>
        </p:blipFill>
        <p:spPr>
          <a:xfrm>
            <a:off x="5060100" y="3012750"/>
            <a:ext cx="3555024" cy="1707951"/>
          </a:xfrm>
          <a:prstGeom prst="rect">
            <a:avLst/>
          </a:prstGeom>
          <a:noFill/>
          <a:ln>
            <a:noFill/>
          </a:ln>
          <a:effectLst>
            <a:outerShdw blurRad="57150" rotWithShape="0" algn="bl" dir="5400000" dist="19050">
              <a:srgbClr val="000000">
                <a:alpha val="50000"/>
              </a:srgbClr>
            </a:outerShdw>
          </a:effectLst>
        </p:spPr>
      </p:pic>
      <p:sp>
        <p:nvSpPr>
          <p:cNvPr id="241" name="Google Shape;241;p27"/>
          <p:cNvSpPr/>
          <p:nvPr/>
        </p:nvSpPr>
        <p:spPr>
          <a:xfrm>
            <a:off x="4995700" y="1420175"/>
            <a:ext cx="510900" cy="167400"/>
          </a:xfrm>
          <a:prstGeom prst="frame">
            <a:avLst>
              <a:gd fmla="val 1250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7"/>
          <p:cNvSpPr/>
          <p:nvPr/>
        </p:nvSpPr>
        <p:spPr>
          <a:xfrm>
            <a:off x="6933725" y="1851800"/>
            <a:ext cx="1206900" cy="167400"/>
          </a:xfrm>
          <a:prstGeom prst="frame">
            <a:avLst>
              <a:gd fmla="val 1250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7"/>
          <p:cNvSpPr/>
          <p:nvPr/>
        </p:nvSpPr>
        <p:spPr>
          <a:xfrm>
            <a:off x="5947100" y="3587250"/>
            <a:ext cx="1154100" cy="405300"/>
          </a:xfrm>
          <a:prstGeom prst="frame">
            <a:avLst>
              <a:gd fmla="val 1250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Setting up Keycloak : User</a:t>
            </a:r>
            <a:endParaRPr/>
          </a:p>
        </p:txBody>
      </p:sp>
      <p:sp>
        <p:nvSpPr>
          <p:cNvPr id="249" name="Google Shape;249;p28"/>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Clr>
                <a:schemeClr val="dk1"/>
              </a:buClr>
              <a:buSzPts val="1100"/>
              <a:buAutoNum type="arabicPeriod"/>
            </a:pPr>
            <a:r>
              <a:rPr lang="en" sz="1100">
                <a:solidFill>
                  <a:srgbClr val="212529"/>
                </a:solidFill>
                <a:highlight>
                  <a:srgbClr val="FFFFFF"/>
                </a:highlight>
              </a:rPr>
              <a:t>Open the </a:t>
            </a:r>
            <a:r>
              <a:rPr lang="en" sz="1100">
                <a:solidFill>
                  <a:srgbClr val="428BCA"/>
                </a:solidFill>
                <a:highlight>
                  <a:srgbClr val="FFFFFF"/>
                </a:highlight>
                <a:uFill>
                  <a:noFill/>
                </a:uFill>
                <a:hlinkClick r:id="rId3">
                  <a:extLst>
                    <a:ext uri="{A12FA001-AC4F-418D-AE19-62706E023703}">
                      <ahyp:hlinkClr val="tx"/>
                    </a:ext>
                  </a:extLst>
                </a:hlinkClick>
              </a:rPr>
              <a:t>Keycloak Admin Console</a:t>
            </a:r>
            <a:r>
              <a:rPr lang="en" sz="1100">
                <a:solidFill>
                  <a:srgbClr val="212529"/>
                </a:solidFill>
                <a:highlight>
                  <a:srgbClr val="FFFFFF"/>
                </a:highlight>
              </a:rPr>
              <a:t>.</a:t>
            </a:r>
            <a:endParaRPr sz="1100">
              <a:solidFill>
                <a:srgbClr val="212529"/>
              </a:solidFill>
              <a:highlight>
                <a:srgbClr val="FFFFFF"/>
              </a:highlight>
            </a:endParaRPr>
          </a:p>
          <a:p>
            <a:pPr indent="-298450" lvl="0" marL="457200" rtl="0" algn="l">
              <a:spcBef>
                <a:spcPts val="0"/>
              </a:spcBef>
              <a:spcAft>
                <a:spcPts val="0"/>
              </a:spcAft>
              <a:buClr>
                <a:srgbClr val="212529"/>
              </a:buClr>
              <a:buSzPts val="1100"/>
              <a:buFont typeface="Roboto"/>
              <a:buAutoNum type="arabicPeriod"/>
            </a:pPr>
            <a:r>
              <a:rPr lang="en" sz="1100">
                <a:solidFill>
                  <a:srgbClr val="212529"/>
                </a:solidFill>
                <a:highlight>
                  <a:srgbClr val="FFFFFF"/>
                </a:highlight>
              </a:rPr>
              <a:t>Click on master on top right corner and select  </a:t>
            </a:r>
            <a:r>
              <a:rPr lang="en" sz="1100">
                <a:solidFill>
                  <a:srgbClr val="D63384"/>
                </a:solidFill>
                <a:highlight>
                  <a:srgbClr val="EFEFEF"/>
                </a:highlight>
              </a:rPr>
              <a:t>NSDLRealm.</a:t>
            </a:r>
            <a:endParaRPr sz="1100">
              <a:solidFill>
                <a:srgbClr val="D63384"/>
              </a:solidFill>
              <a:highlight>
                <a:srgbClr val="EFEFEF"/>
              </a:highlight>
            </a:endParaRPr>
          </a:p>
          <a:p>
            <a:pPr indent="-298450" lvl="0" marL="457200" rtl="0" algn="l">
              <a:spcBef>
                <a:spcPts val="0"/>
              </a:spcBef>
              <a:spcAft>
                <a:spcPts val="0"/>
              </a:spcAft>
              <a:buClr>
                <a:schemeClr val="dk1"/>
              </a:buClr>
              <a:buSzPts val="1100"/>
              <a:buAutoNum type="arabicPeriod"/>
            </a:pPr>
            <a:r>
              <a:rPr lang="en" sz="1100">
                <a:solidFill>
                  <a:schemeClr val="dk1"/>
                </a:solidFill>
              </a:rPr>
              <a:t>Click on ‘Users’ in the menu bar on the right.</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Click on the ‘Add user’ button.</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Fill in details.</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Click on ‘Create’.</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Now go to Credentials tab and click on ‘Set password’.</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Create a password for this user and click on Save.</a:t>
            </a:r>
            <a:endParaRPr sz="1100">
              <a:solidFill>
                <a:schemeClr val="dk1"/>
              </a:solidFill>
            </a:endParaRPr>
          </a:p>
        </p:txBody>
      </p:sp>
      <p:pic>
        <p:nvPicPr>
          <p:cNvPr id="250" name="Google Shape;250;p28"/>
          <p:cNvPicPr preferRelativeResize="0"/>
          <p:nvPr/>
        </p:nvPicPr>
        <p:blipFill>
          <a:blip r:embed="rId4">
            <a:alphaModFix/>
          </a:blip>
          <a:stretch>
            <a:fillRect/>
          </a:stretch>
        </p:blipFill>
        <p:spPr>
          <a:xfrm>
            <a:off x="4682025" y="1017725"/>
            <a:ext cx="4267200" cy="3526971"/>
          </a:xfrm>
          <a:prstGeom prst="rect">
            <a:avLst/>
          </a:prstGeom>
          <a:noFill/>
          <a:ln>
            <a:noFill/>
          </a:ln>
          <a:effectLst>
            <a:outerShdw blurRad="57150" rotWithShape="0" algn="bl" dir="5400000" dist="19050">
              <a:srgbClr val="000000">
                <a:alpha val="50000"/>
              </a:srgbClr>
            </a:outerShdw>
          </a:effectLst>
        </p:spPr>
      </p:pic>
      <p:sp>
        <p:nvSpPr>
          <p:cNvPr id="251" name="Google Shape;251;p28"/>
          <p:cNvSpPr/>
          <p:nvPr/>
        </p:nvSpPr>
        <p:spPr>
          <a:xfrm>
            <a:off x="4572850" y="2477275"/>
            <a:ext cx="687000" cy="229200"/>
          </a:xfrm>
          <a:prstGeom prst="frame">
            <a:avLst>
              <a:gd fmla="val 1250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8"/>
          <p:cNvSpPr/>
          <p:nvPr/>
        </p:nvSpPr>
        <p:spPr>
          <a:xfrm>
            <a:off x="6916100" y="2063250"/>
            <a:ext cx="872100" cy="317100"/>
          </a:xfrm>
          <a:prstGeom prst="frame">
            <a:avLst>
              <a:gd fmla="val 1250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8"/>
          <p:cNvSpPr/>
          <p:nvPr/>
        </p:nvSpPr>
        <p:spPr>
          <a:xfrm>
            <a:off x="6872075" y="4283175"/>
            <a:ext cx="572700" cy="361200"/>
          </a:xfrm>
          <a:prstGeom prst="frame">
            <a:avLst>
              <a:gd fmla="val 1250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Setting up Keycloak : Role</a:t>
            </a:r>
            <a:endParaRPr/>
          </a:p>
        </p:txBody>
      </p:sp>
      <p:sp>
        <p:nvSpPr>
          <p:cNvPr id="259" name="Google Shape;259;p29"/>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Clr>
                <a:schemeClr val="dk1"/>
              </a:buClr>
              <a:buSzPts val="1100"/>
              <a:buAutoNum type="arabicPeriod"/>
            </a:pPr>
            <a:r>
              <a:rPr lang="en" sz="1100">
                <a:solidFill>
                  <a:schemeClr val="dk1"/>
                </a:solidFill>
              </a:rPr>
              <a:t>Create Client level role</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rgbClr val="212529"/>
                </a:solidFill>
                <a:highlight>
                  <a:srgbClr val="FFFFFF"/>
                </a:highlight>
              </a:rPr>
              <a:t>Open the </a:t>
            </a:r>
            <a:r>
              <a:rPr lang="en" sz="1100">
                <a:solidFill>
                  <a:srgbClr val="428BCA"/>
                </a:solidFill>
                <a:highlight>
                  <a:srgbClr val="FFFFFF"/>
                </a:highlight>
                <a:uFill>
                  <a:noFill/>
                </a:uFill>
                <a:hlinkClick r:id="rId3">
                  <a:extLst>
                    <a:ext uri="{A12FA001-AC4F-418D-AE19-62706E023703}">
                      <ahyp:hlinkClr val="tx"/>
                    </a:ext>
                  </a:extLst>
                </a:hlinkClick>
              </a:rPr>
              <a:t>Keycloak Admin Console</a:t>
            </a:r>
            <a:r>
              <a:rPr lang="en" sz="1100">
                <a:solidFill>
                  <a:srgbClr val="212529"/>
                </a:solidFill>
                <a:highlight>
                  <a:srgbClr val="FFFFFF"/>
                </a:highlight>
              </a:rPr>
              <a:t>.</a:t>
            </a:r>
            <a:endParaRPr sz="1100">
              <a:solidFill>
                <a:srgbClr val="212529"/>
              </a:solidFill>
              <a:highlight>
                <a:srgbClr val="FFFFFF"/>
              </a:highlight>
            </a:endParaRPr>
          </a:p>
          <a:p>
            <a:pPr indent="-298450" lvl="1" marL="914400" rtl="0" algn="l">
              <a:spcBef>
                <a:spcPts val="0"/>
              </a:spcBef>
              <a:spcAft>
                <a:spcPts val="0"/>
              </a:spcAft>
              <a:buClr>
                <a:srgbClr val="212529"/>
              </a:buClr>
              <a:buSzPts val="1100"/>
              <a:buFont typeface="Roboto"/>
              <a:buAutoNum type="alphaLcPeriod"/>
            </a:pPr>
            <a:r>
              <a:rPr lang="en" sz="1100">
                <a:solidFill>
                  <a:srgbClr val="212529"/>
                </a:solidFill>
                <a:highlight>
                  <a:srgbClr val="FFFFFF"/>
                </a:highlight>
              </a:rPr>
              <a:t>Click on master on top right corner and select  </a:t>
            </a:r>
            <a:r>
              <a:rPr lang="en" sz="1100">
                <a:solidFill>
                  <a:srgbClr val="D63384"/>
                </a:solidFill>
                <a:highlight>
                  <a:srgbClr val="EFEFEF"/>
                </a:highlight>
              </a:rPr>
              <a:t>NSDLRealm</a:t>
            </a:r>
            <a:endParaRPr sz="1100">
              <a:solidFill>
                <a:srgbClr val="D63384"/>
              </a:solidFill>
              <a:highlight>
                <a:srgbClr val="EFEFEF"/>
              </a:highlight>
            </a:endParaRPr>
          </a:p>
          <a:p>
            <a:pPr indent="-298450" lvl="1" marL="914400" rtl="0" algn="l">
              <a:spcBef>
                <a:spcPts val="0"/>
              </a:spcBef>
              <a:spcAft>
                <a:spcPts val="0"/>
              </a:spcAft>
              <a:buClr>
                <a:srgbClr val="212529"/>
              </a:buClr>
              <a:buSzPts val="1100"/>
              <a:buAutoNum type="alphaLcPeriod"/>
            </a:pPr>
            <a:r>
              <a:rPr lang="en" sz="1100">
                <a:solidFill>
                  <a:srgbClr val="212529"/>
                </a:solidFill>
                <a:highlight>
                  <a:srgbClr val="FFFFFF"/>
                </a:highlight>
              </a:rPr>
              <a:t>Click on ‘Clients’ in the menu bar on right</a:t>
            </a:r>
            <a:endParaRPr sz="1100">
              <a:solidFill>
                <a:srgbClr val="212529"/>
              </a:solidFill>
              <a:highlight>
                <a:srgbClr val="FFFFFF"/>
              </a:highlight>
            </a:endParaRPr>
          </a:p>
          <a:p>
            <a:pPr indent="-298450" lvl="1" marL="914400" rtl="0" algn="l">
              <a:spcBef>
                <a:spcPts val="0"/>
              </a:spcBef>
              <a:spcAft>
                <a:spcPts val="0"/>
              </a:spcAft>
              <a:buClr>
                <a:srgbClr val="212529"/>
              </a:buClr>
              <a:buSzPts val="1100"/>
              <a:buAutoNum type="alphaLcPeriod"/>
            </a:pPr>
            <a:r>
              <a:rPr lang="en" sz="1100">
                <a:solidFill>
                  <a:srgbClr val="212529"/>
                </a:solidFill>
                <a:highlight>
                  <a:srgbClr val="FFFFFF"/>
                </a:highlight>
              </a:rPr>
              <a:t>Now click on “myclient-sb” Client we previously created.</a:t>
            </a:r>
            <a:endParaRPr sz="1100">
              <a:solidFill>
                <a:srgbClr val="212529"/>
              </a:solidFill>
              <a:highlight>
                <a:srgbClr val="FFFFFF"/>
              </a:highlight>
            </a:endParaRPr>
          </a:p>
          <a:p>
            <a:pPr indent="-298450" lvl="1" marL="914400" rtl="0" algn="l">
              <a:spcBef>
                <a:spcPts val="0"/>
              </a:spcBef>
              <a:spcAft>
                <a:spcPts val="0"/>
              </a:spcAft>
              <a:buClr>
                <a:srgbClr val="212529"/>
              </a:buClr>
              <a:buSzPts val="1100"/>
              <a:buAutoNum type="alphaLcPeriod"/>
            </a:pPr>
            <a:r>
              <a:rPr lang="en" sz="1100">
                <a:solidFill>
                  <a:srgbClr val="212529"/>
                </a:solidFill>
                <a:highlight>
                  <a:srgbClr val="FFFFFF"/>
                </a:highlight>
              </a:rPr>
              <a:t>Click on the ‘Roles’ tab.</a:t>
            </a:r>
            <a:endParaRPr sz="1100">
              <a:solidFill>
                <a:srgbClr val="212529"/>
              </a:solidFill>
              <a:highlight>
                <a:srgbClr val="FFFFFF"/>
              </a:highlight>
            </a:endParaRPr>
          </a:p>
          <a:p>
            <a:pPr indent="-298450" lvl="1" marL="914400" rtl="0" algn="l">
              <a:spcBef>
                <a:spcPts val="0"/>
              </a:spcBef>
              <a:spcAft>
                <a:spcPts val="0"/>
              </a:spcAft>
              <a:buClr>
                <a:srgbClr val="212529"/>
              </a:buClr>
              <a:buSzPts val="1100"/>
              <a:buAutoNum type="alphaLcPeriod"/>
            </a:pPr>
            <a:r>
              <a:rPr lang="en" sz="1100">
                <a:solidFill>
                  <a:srgbClr val="212529"/>
                </a:solidFill>
                <a:highlight>
                  <a:srgbClr val="FFFFFF"/>
                </a:highlight>
              </a:rPr>
              <a:t>Click on the ‘Create role’ button.</a:t>
            </a:r>
            <a:endParaRPr sz="1100">
              <a:solidFill>
                <a:srgbClr val="212529"/>
              </a:solidFill>
              <a:highlight>
                <a:srgbClr val="FFFFFF"/>
              </a:highlight>
            </a:endParaRPr>
          </a:p>
          <a:p>
            <a:pPr indent="-298450" lvl="0" marL="457200" rtl="0" algn="l">
              <a:spcBef>
                <a:spcPts val="0"/>
              </a:spcBef>
              <a:spcAft>
                <a:spcPts val="0"/>
              </a:spcAft>
              <a:buClr>
                <a:schemeClr val="dk1"/>
              </a:buClr>
              <a:buSzPts val="1100"/>
              <a:buAutoNum type="arabicPeriod"/>
            </a:pPr>
            <a:r>
              <a:rPr lang="en" sz="1100">
                <a:solidFill>
                  <a:schemeClr val="dk1"/>
                </a:solidFill>
              </a:rPr>
              <a:t>Create Realm level role</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rgbClr val="212529"/>
                </a:solidFill>
                <a:highlight>
                  <a:srgbClr val="FFFFFF"/>
                </a:highlight>
              </a:rPr>
              <a:t>Open the </a:t>
            </a:r>
            <a:r>
              <a:rPr lang="en" sz="1100">
                <a:solidFill>
                  <a:srgbClr val="428BCA"/>
                </a:solidFill>
                <a:highlight>
                  <a:srgbClr val="FFFFFF"/>
                </a:highlight>
                <a:uFill>
                  <a:noFill/>
                </a:uFill>
                <a:hlinkClick r:id="rId4">
                  <a:extLst>
                    <a:ext uri="{A12FA001-AC4F-418D-AE19-62706E023703}">
                      <ahyp:hlinkClr val="tx"/>
                    </a:ext>
                  </a:extLst>
                </a:hlinkClick>
              </a:rPr>
              <a:t>Keycloak Admin Console</a:t>
            </a:r>
            <a:r>
              <a:rPr lang="en" sz="1100">
                <a:solidFill>
                  <a:srgbClr val="212529"/>
                </a:solidFill>
                <a:highlight>
                  <a:srgbClr val="FFFFFF"/>
                </a:highlight>
              </a:rPr>
              <a:t>.</a:t>
            </a:r>
            <a:endParaRPr sz="1100">
              <a:solidFill>
                <a:srgbClr val="212529"/>
              </a:solidFill>
              <a:highlight>
                <a:srgbClr val="FFFFFF"/>
              </a:highlight>
            </a:endParaRPr>
          </a:p>
          <a:p>
            <a:pPr indent="-298450" lvl="1" marL="914400" rtl="0" algn="l">
              <a:spcBef>
                <a:spcPts val="0"/>
              </a:spcBef>
              <a:spcAft>
                <a:spcPts val="0"/>
              </a:spcAft>
              <a:buClr>
                <a:srgbClr val="212529"/>
              </a:buClr>
              <a:buSzPts val="1100"/>
              <a:buFont typeface="Roboto"/>
              <a:buAutoNum type="alphaLcPeriod"/>
            </a:pPr>
            <a:r>
              <a:rPr lang="en" sz="1100">
                <a:solidFill>
                  <a:srgbClr val="212529"/>
                </a:solidFill>
                <a:highlight>
                  <a:srgbClr val="FFFFFF"/>
                </a:highlight>
              </a:rPr>
              <a:t>Click on master on top right corner and select  </a:t>
            </a:r>
            <a:r>
              <a:rPr lang="en" sz="1100">
                <a:solidFill>
                  <a:srgbClr val="D63384"/>
                </a:solidFill>
                <a:highlight>
                  <a:srgbClr val="EFEFEF"/>
                </a:highlight>
              </a:rPr>
              <a:t>NSDLRealm</a:t>
            </a:r>
            <a:endParaRPr sz="1100">
              <a:solidFill>
                <a:srgbClr val="D63384"/>
              </a:solidFill>
              <a:highlight>
                <a:srgbClr val="EFEFEF"/>
              </a:highlight>
            </a:endParaRPr>
          </a:p>
          <a:p>
            <a:pPr indent="-298450" lvl="1" marL="914400" rtl="0" algn="l">
              <a:spcBef>
                <a:spcPts val="0"/>
              </a:spcBef>
              <a:spcAft>
                <a:spcPts val="0"/>
              </a:spcAft>
              <a:buClr>
                <a:schemeClr val="dk1"/>
              </a:buClr>
              <a:buSzPts val="1100"/>
              <a:buAutoNum type="alphaLcPeriod"/>
            </a:pPr>
            <a:r>
              <a:rPr lang="en" sz="1100">
                <a:solidFill>
                  <a:schemeClr val="dk1"/>
                </a:solidFill>
              </a:rPr>
              <a:t>Click on ‘Realm roles’ </a:t>
            </a:r>
            <a:r>
              <a:rPr lang="en" sz="1100">
                <a:solidFill>
                  <a:srgbClr val="212529"/>
                </a:solidFill>
                <a:highlight>
                  <a:srgbClr val="FFFFFF"/>
                </a:highlight>
              </a:rPr>
              <a:t>in the menu bar on right</a:t>
            </a:r>
            <a:endParaRPr sz="1100">
              <a:solidFill>
                <a:srgbClr val="212529"/>
              </a:solidFill>
              <a:highlight>
                <a:srgbClr val="FFFFFF"/>
              </a:highlight>
            </a:endParaRPr>
          </a:p>
          <a:p>
            <a:pPr indent="-298450" lvl="1" marL="914400" rtl="0" algn="l">
              <a:spcBef>
                <a:spcPts val="0"/>
              </a:spcBef>
              <a:spcAft>
                <a:spcPts val="0"/>
              </a:spcAft>
              <a:buClr>
                <a:schemeClr val="dk1"/>
              </a:buClr>
              <a:buSzPts val="1100"/>
              <a:buAutoNum type="alphaLcPeriod"/>
            </a:pPr>
            <a:r>
              <a:rPr lang="en" sz="1100">
                <a:solidFill>
                  <a:schemeClr val="dk1"/>
                </a:solidFill>
              </a:rPr>
              <a:t>Click on ‘Create role’ button.</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Click on Save.</a:t>
            </a:r>
            <a:endParaRPr sz="1100">
              <a:solidFill>
                <a:schemeClr val="dk1"/>
              </a:solidFill>
            </a:endParaRPr>
          </a:p>
        </p:txBody>
      </p:sp>
      <p:pic>
        <p:nvPicPr>
          <p:cNvPr id="260" name="Google Shape;260;p29"/>
          <p:cNvPicPr preferRelativeResize="0"/>
          <p:nvPr/>
        </p:nvPicPr>
        <p:blipFill>
          <a:blip r:embed="rId5">
            <a:alphaModFix/>
          </a:blip>
          <a:stretch>
            <a:fillRect/>
          </a:stretch>
        </p:blipFill>
        <p:spPr>
          <a:xfrm>
            <a:off x="5309075" y="3033800"/>
            <a:ext cx="3320672" cy="2109700"/>
          </a:xfrm>
          <a:prstGeom prst="rect">
            <a:avLst/>
          </a:prstGeom>
          <a:noFill/>
          <a:ln>
            <a:noFill/>
          </a:ln>
          <a:effectLst>
            <a:outerShdw blurRad="57150" rotWithShape="0" algn="bl" dir="5400000" dist="19050">
              <a:srgbClr val="000000">
                <a:alpha val="50000"/>
              </a:srgbClr>
            </a:outerShdw>
          </a:effectLst>
        </p:spPr>
      </p:pic>
      <p:pic>
        <p:nvPicPr>
          <p:cNvPr id="261" name="Google Shape;261;p29"/>
          <p:cNvPicPr preferRelativeResize="0"/>
          <p:nvPr/>
        </p:nvPicPr>
        <p:blipFill>
          <a:blip r:embed="rId6">
            <a:alphaModFix/>
          </a:blip>
          <a:stretch>
            <a:fillRect/>
          </a:stretch>
        </p:blipFill>
        <p:spPr>
          <a:xfrm>
            <a:off x="5309075" y="318999"/>
            <a:ext cx="3407950" cy="2165150"/>
          </a:xfrm>
          <a:prstGeom prst="rect">
            <a:avLst/>
          </a:prstGeom>
          <a:noFill/>
          <a:ln>
            <a:noFill/>
          </a:ln>
          <a:effectLst>
            <a:outerShdw blurRad="57150" rotWithShape="0" algn="bl" dir="5400000" dist="19050">
              <a:srgbClr val="000000">
                <a:alpha val="50000"/>
              </a:srgbClr>
            </a:outerShdw>
          </a:effectLst>
        </p:spPr>
      </p:pic>
      <p:sp>
        <p:nvSpPr>
          <p:cNvPr id="262" name="Google Shape;262;p29"/>
          <p:cNvSpPr txBox="1"/>
          <p:nvPr/>
        </p:nvSpPr>
        <p:spPr>
          <a:xfrm>
            <a:off x="5910675" y="0"/>
            <a:ext cx="172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Client Level Role</a:t>
            </a:r>
            <a:endParaRPr/>
          </a:p>
        </p:txBody>
      </p:sp>
      <p:sp>
        <p:nvSpPr>
          <p:cNvPr id="263" name="Google Shape;263;p29"/>
          <p:cNvSpPr txBox="1"/>
          <p:nvPr/>
        </p:nvSpPr>
        <p:spPr>
          <a:xfrm>
            <a:off x="5910675" y="2754625"/>
            <a:ext cx="172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Realm</a:t>
            </a:r>
            <a:r>
              <a:rPr lang="en"/>
              <a:t> Level Role</a:t>
            </a:r>
            <a:endParaRPr/>
          </a:p>
        </p:txBody>
      </p:sp>
      <p:sp>
        <p:nvSpPr>
          <p:cNvPr id="264" name="Google Shape;264;p29"/>
          <p:cNvSpPr/>
          <p:nvPr/>
        </p:nvSpPr>
        <p:spPr>
          <a:xfrm>
            <a:off x="5268775" y="1152475"/>
            <a:ext cx="457800" cy="167400"/>
          </a:xfrm>
          <a:prstGeom prst="frame">
            <a:avLst>
              <a:gd fmla="val 1250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9"/>
          <p:cNvSpPr/>
          <p:nvPr/>
        </p:nvSpPr>
        <p:spPr>
          <a:xfrm>
            <a:off x="6488500" y="647675"/>
            <a:ext cx="1335000" cy="167400"/>
          </a:xfrm>
          <a:prstGeom prst="frame">
            <a:avLst>
              <a:gd fmla="val 12500" name="adj1"/>
            </a:avLst>
          </a:prstGeom>
          <a:solidFill>
            <a:srgbClr val="FF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9"/>
          <p:cNvSpPr/>
          <p:nvPr/>
        </p:nvSpPr>
        <p:spPr>
          <a:xfrm>
            <a:off x="7322175" y="1273775"/>
            <a:ext cx="317100" cy="255600"/>
          </a:xfrm>
          <a:prstGeom prst="frame">
            <a:avLst>
              <a:gd fmla="val 12500" name="adj1"/>
            </a:avLst>
          </a:prstGeom>
          <a:solidFill>
            <a:srgbClr val="FF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p:nvPr/>
        </p:nvSpPr>
        <p:spPr>
          <a:xfrm>
            <a:off x="5268775" y="3939600"/>
            <a:ext cx="519600" cy="220200"/>
          </a:xfrm>
          <a:prstGeom prst="frame">
            <a:avLst>
              <a:gd fmla="val 12500" name="adj1"/>
            </a:avLst>
          </a:prstGeom>
          <a:solidFill>
            <a:srgbClr val="FF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9"/>
          <p:cNvSpPr/>
          <p:nvPr/>
        </p:nvSpPr>
        <p:spPr>
          <a:xfrm>
            <a:off x="7260075" y="3981700"/>
            <a:ext cx="441300" cy="220200"/>
          </a:xfrm>
          <a:prstGeom prst="frame">
            <a:avLst>
              <a:gd fmla="val 12500" name="adj1"/>
            </a:avLst>
          </a:prstGeom>
          <a:solidFill>
            <a:srgbClr val="FF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9"/>
          <p:cNvSpPr/>
          <p:nvPr/>
        </p:nvSpPr>
        <p:spPr>
          <a:xfrm>
            <a:off x="7282575" y="2031900"/>
            <a:ext cx="396300" cy="220200"/>
          </a:xfrm>
          <a:prstGeom prst="frame">
            <a:avLst>
              <a:gd fmla="val 12500" name="adj1"/>
            </a:avLst>
          </a:prstGeom>
          <a:solidFill>
            <a:srgbClr val="FF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9"/>
          <p:cNvSpPr/>
          <p:nvPr/>
        </p:nvSpPr>
        <p:spPr>
          <a:xfrm>
            <a:off x="7224425" y="4688400"/>
            <a:ext cx="352500" cy="220200"/>
          </a:xfrm>
          <a:prstGeom prst="frame">
            <a:avLst>
              <a:gd fmla="val 12500" name="adj1"/>
            </a:avLst>
          </a:prstGeom>
          <a:solidFill>
            <a:srgbClr val="FF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Setting up Spring Boot App: Config to use OAuth</a:t>
            </a:r>
            <a:endParaRPr/>
          </a:p>
        </p:txBody>
      </p:sp>
      <p:sp>
        <p:nvSpPr>
          <p:cNvPr id="276" name="Google Shape;276;p30"/>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Add </a:t>
            </a:r>
            <a:r>
              <a:rPr lang="en" sz="1200"/>
              <a:t>following</a:t>
            </a:r>
            <a:r>
              <a:rPr lang="en" sz="1200"/>
              <a:t> config to your spring boot app:</a:t>
            </a:r>
            <a:endParaRPr sz="1200"/>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pic>
        <p:nvPicPr>
          <p:cNvPr id="277" name="Google Shape;277;p30"/>
          <p:cNvPicPr preferRelativeResize="0"/>
          <p:nvPr/>
        </p:nvPicPr>
        <p:blipFill>
          <a:blip r:embed="rId3">
            <a:alphaModFix/>
          </a:blip>
          <a:stretch>
            <a:fillRect/>
          </a:stretch>
        </p:blipFill>
        <p:spPr>
          <a:xfrm>
            <a:off x="416675" y="1619400"/>
            <a:ext cx="6402523" cy="3038550"/>
          </a:xfrm>
          <a:prstGeom prst="rect">
            <a:avLst/>
          </a:prstGeom>
          <a:noFill/>
          <a:ln>
            <a:noFill/>
          </a:ln>
          <a:effectLst>
            <a:outerShdw blurRad="57150" rotWithShape="0" algn="bl" dir="5400000" dist="19050">
              <a:srgbClr val="000000">
                <a:alpha val="50000"/>
              </a:srgbClr>
            </a:outerShdw>
          </a:effectLst>
        </p:spPr>
      </p:pic>
      <p:sp>
        <p:nvSpPr>
          <p:cNvPr id="278" name="Google Shape;278;p30"/>
          <p:cNvSpPr/>
          <p:nvPr/>
        </p:nvSpPr>
        <p:spPr>
          <a:xfrm>
            <a:off x="1049150" y="4001275"/>
            <a:ext cx="942600" cy="1851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0"/>
          <p:cNvSpPr txBox="1"/>
          <p:nvPr/>
        </p:nvSpPr>
        <p:spPr>
          <a:xfrm>
            <a:off x="1745100" y="4568875"/>
            <a:ext cx="1013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Client</a:t>
            </a:r>
            <a:endParaRPr/>
          </a:p>
        </p:txBody>
      </p:sp>
      <p:sp>
        <p:nvSpPr>
          <p:cNvPr id="280" name="Google Shape;280;p30"/>
          <p:cNvSpPr/>
          <p:nvPr/>
        </p:nvSpPr>
        <p:spPr>
          <a:xfrm>
            <a:off x="917025" y="3666525"/>
            <a:ext cx="581400" cy="1851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0"/>
          <p:cNvSpPr txBox="1"/>
          <p:nvPr/>
        </p:nvSpPr>
        <p:spPr>
          <a:xfrm>
            <a:off x="80125" y="3280875"/>
            <a:ext cx="72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Realm</a:t>
            </a:r>
            <a:endParaRPr/>
          </a:p>
        </p:txBody>
      </p:sp>
      <p:cxnSp>
        <p:nvCxnSpPr>
          <p:cNvPr id="282" name="Google Shape;282;p30"/>
          <p:cNvCxnSpPr>
            <a:stCxn id="281" idx="3"/>
            <a:endCxn id="280" idx="0"/>
          </p:cNvCxnSpPr>
          <p:nvPr/>
        </p:nvCxnSpPr>
        <p:spPr>
          <a:xfrm>
            <a:off x="802225" y="3480975"/>
            <a:ext cx="405600" cy="185700"/>
          </a:xfrm>
          <a:prstGeom prst="bentConnector2">
            <a:avLst/>
          </a:prstGeom>
          <a:noFill/>
          <a:ln cap="flat" cmpd="sng" w="28575">
            <a:solidFill>
              <a:schemeClr val="accent2"/>
            </a:solidFill>
            <a:prstDash val="solid"/>
            <a:round/>
            <a:headEnd len="med" w="med" type="none"/>
            <a:tailEnd len="med" w="med" type="stealth"/>
          </a:ln>
        </p:spPr>
      </p:cxnSp>
      <p:cxnSp>
        <p:nvCxnSpPr>
          <p:cNvPr id="283" name="Google Shape;283;p30"/>
          <p:cNvCxnSpPr>
            <a:stCxn id="279" idx="0"/>
            <a:endCxn id="278" idx="3"/>
          </p:cNvCxnSpPr>
          <p:nvPr/>
        </p:nvCxnSpPr>
        <p:spPr>
          <a:xfrm flipH="1" rot="5400000">
            <a:off x="1884150" y="4201375"/>
            <a:ext cx="475200" cy="259800"/>
          </a:xfrm>
          <a:prstGeom prst="bentConnector2">
            <a:avLst/>
          </a:prstGeom>
          <a:noFill/>
          <a:ln cap="flat" cmpd="sng" w="28575">
            <a:solidFill>
              <a:schemeClr val="dk2"/>
            </a:solidFill>
            <a:prstDash val="solid"/>
            <a:round/>
            <a:headEnd len="med" w="med" type="none"/>
            <a:tailEnd len="med" w="med" type="stealth"/>
          </a:ln>
        </p:spPr>
      </p:cxnSp>
      <p:sp>
        <p:nvSpPr>
          <p:cNvPr id="284" name="Google Shape;284;p30"/>
          <p:cNvSpPr/>
          <p:nvPr/>
        </p:nvSpPr>
        <p:spPr>
          <a:xfrm>
            <a:off x="1454375" y="3789850"/>
            <a:ext cx="1383000" cy="1410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0"/>
          <p:cNvSpPr txBox="1"/>
          <p:nvPr/>
        </p:nvSpPr>
        <p:spPr>
          <a:xfrm>
            <a:off x="2714100" y="4697200"/>
            <a:ext cx="132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Keycloak URL</a:t>
            </a:r>
            <a:endParaRPr/>
          </a:p>
        </p:txBody>
      </p:sp>
      <p:cxnSp>
        <p:nvCxnSpPr>
          <p:cNvPr id="286" name="Google Shape;286;p30"/>
          <p:cNvCxnSpPr>
            <a:stCxn id="285" idx="0"/>
            <a:endCxn id="284" idx="3"/>
          </p:cNvCxnSpPr>
          <p:nvPr/>
        </p:nvCxnSpPr>
        <p:spPr>
          <a:xfrm flipH="1" rot="5400000">
            <a:off x="2687550" y="4009900"/>
            <a:ext cx="837000" cy="537600"/>
          </a:xfrm>
          <a:prstGeom prst="bentConnector2">
            <a:avLst/>
          </a:prstGeom>
          <a:noFill/>
          <a:ln cap="flat" cmpd="sng" w="28575">
            <a:solidFill>
              <a:schemeClr val="dk2"/>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1"/>
          <p:cNvSpPr txBox="1"/>
          <p:nvPr>
            <p:ph type="title"/>
          </p:nvPr>
        </p:nvSpPr>
        <p:spPr>
          <a:xfrm>
            <a:off x="179550" y="3489250"/>
            <a:ext cx="294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20"/>
              <a:t>Setting up </a:t>
            </a:r>
            <a:endParaRPr sz="2120"/>
          </a:p>
          <a:p>
            <a:pPr indent="0" lvl="0" marL="0" rtl="0" algn="l">
              <a:spcBef>
                <a:spcPts val="0"/>
              </a:spcBef>
              <a:spcAft>
                <a:spcPts val="0"/>
              </a:spcAft>
              <a:buSzPts val="990"/>
              <a:buNone/>
            </a:pPr>
            <a:r>
              <a:rPr lang="en" sz="2120"/>
              <a:t>Spring Boot WebSecurityConfig</a:t>
            </a:r>
            <a:endParaRPr sz="2120"/>
          </a:p>
        </p:txBody>
      </p:sp>
      <p:pic>
        <p:nvPicPr>
          <p:cNvPr id="292" name="Google Shape;292;p31"/>
          <p:cNvPicPr preferRelativeResize="0"/>
          <p:nvPr/>
        </p:nvPicPr>
        <p:blipFill>
          <a:blip r:embed="rId3">
            <a:alphaModFix/>
          </a:blip>
          <a:stretch>
            <a:fillRect/>
          </a:stretch>
        </p:blipFill>
        <p:spPr>
          <a:xfrm>
            <a:off x="3404400" y="152400"/>
            <a:ext cx="5211370" cy="4838700"/>
          </a:xfrm>
          <a:prstGeom prst="rect">
            <a:avLst/>
          </a:prstGeom>
          <a:noFill/>
          <a:ln>
            <a:noFill/>
          </a:ln>
          <a:effectLst>
            <a:outerShdw blurRad="57150" rotWithShape="0" algn="bl" dir="5400000" dist="19050">
              <a:srgbClr val="000000">
                <a:alpha val="50000"/>
              </a:srgbClr>
            </a:outerShdw>
          </a:effectLst>
        </p:spPr>
      </p:pic>
      <p:sp>
        <p:nvSpPr>
          <p:cNvPr id="293" name="Google Shape;293;p31"/>
          <p:cNvSpPr txBox="1"/>
          <p:nvPr/>
        </p:nvSpPr>
        <p:spPr>
          <a:xfrm>
            <a:off x="1833750" y="2873650"/>
            <a:ext cx="1383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Custom JWT Auth Converter</a:t>
            </a:r>
            <a:endParaRPr/>
          </a:p>
        </p:txBody>
      </p:sp>
      <p:sp>
        <p:nvSpPr>
          <p:cNvPr id="294" name="Google Shape;294;p31"/>
          <p:cNvSpPr/>
          <p:nvPr/>
        </p:nvSpPr>
        <p:spPr>
          <a:xfrm>
            <a:off x="6924925" y="2750375"/>
            <a:ext cx="1101300" cy="2115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5" name="Google Shape;295;p31"/>
          <p:cNvCxnSpPr>
            <a:stCxn id="293" idx="3"/>
            <a:endCxn id="294" idx="2"/>
          </p:cNvCxnSpPr>
          <p:nvPr/>
        </p:nvCxnSpPr>
        <p:spPr>
          <a:xfrm flipH="1" rot="10800000">
            <a:off x="3216750" y="2961850"/>
            <a:ext cx="4258800" cy="219600"/>
          </a:xfrm>
          <a:prstGeom prst="bentConnector2">
            <a:avLst/>
          </a:prstGeom>
          <a:noFill/>
          <a:ln cap="flat" cmpd="sng" w="28575">
            <a:solidFill>
              <a:schemeClr val="dk2"/>
            </a:solidFill>
            <a:prstDash val="solid"/>
            <a:round/>
            <a:headEnd len="med" w="med" type="none"/>
            <a:tailEnd len="med" w="med" type="stealth"/>
          </a:ln>
        </p:spPr>
      </p:cxnSp>
      <p:sp>
        <p:nvSpPr>
          <p:cNvPr id="296" name="Google Shape;296;p31"/>
          <p:cNvSpPr/>
          <p:nvPr/>
        </p:nvSpPr>
        <p:spPr>
          <a:xfrm>
            <a:off x="3401225" y="389475"/>
            <a:ext cx="1312500" cy="1323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1"/>
          <p:cNvSpPr/>
          <p:nvPr/>
        </p:nvSpPr>
        <p:spPr>
          <a:xfrm>
            <a:off x="3410025" y="266150"/>
            <a:ext cx="1161900" cy="1323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1"/>
          <p:cNvSpPr txBox="1"/>
          <p:nvPr/>
        </p:nvSpPr>
        <p:spPr>
          <a:xfrm>
            <a:off x="1058200" y="204500"/>
            <a:ext cx="13125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Enable Spring Web Security</a:t>
            </a:r>
            <a:endParaRPr/>
          </a:p>
        </p:txBody>
      </p:sp>
      <p:cxnSp>
        <p:nvCxnSpPr>
          <p:cNvPr id="299" name="Google Shape;299;p31"/>
          <p:cNvCxnSpPr>
            <a:stCxn id="298" idx="3"/>
            <a:endCxn id="297" idx="1"/>
          </p:cNvCxnSpPr>
          <p:nvPr/>
        </p:nvCxnSpPr>
        <p:spPr>
          <a:xfrm flipH="1" rot="10800000">
            <a:off x="2370700" y="332300"/>
            <a:ext cx="1039200" cy="180000"/>
          </a:xfrm>
          <a:prstGeom prst="bentConnector3">
            <a:avLst>
              <a:gd fmla="val 50006" name="adj1"/>
            </a:avLst>
          </a:prstGeom>
          <a:noFill/>
          <a:ln cap="flat" cmpd="sng" w="19050">
            <a:solidFill>
              <a:schemeClr val="dk2"/>
            </a:solidFill>
            <a:prstDash val="solid"/>
            <a:round/>
            <a:headEnd len="med" w="med" type="none"/>
            <a:tailEnd len="med" w="med" type="stealth"/>
          </a:ln>
        </p:spPr>
      </p:cxnSp>
      <p:sp>
        <p:nvSpPr>
          <p:cNvPr id="300" name="Google Shape;300;p31"/>
          <p:cNvSpPr txBox="1"/>
          <p:nvPr/>
        </p:nvSpPr>
        <p:spPr>
          <a:xfrm>
            <a:off x="1198900" y="1094225"/>
            <a:ext cx="1259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Enable Security at Method level</a:t>
            </a:r>
            <a:endParaRPr/>
          </a:p>
        </p:txBody>
      </p:sp>
      <p:cxnSp>
        <p:nvCxnSpPr>
          <p:cNvPr id="301" name="Google Shape;301;p31"/>
          <p:cNvCxnSpPr>
            <a:stCxn id="300" idx="3"/>
            <a:endCxn id="296" idx="1"/>
          </p:cNvCxnSpPr>
          <p:nvPr/>
        </p:nvCxnSpPr>
        <p:spPr>
          <a:xfrm flipH="1" rot="10800000">
            <a:off x="2458600" y="455675"/>
            <a:ext cx="942600" cy="1054200"/>
          </a:xfrm>
          <a:prstGeom prst="bentConnector3">
            <a:avLst>
              <a:gd fmla="val 50001" name="adj1"/>
            </a:avLst>
          </a:prstGeom>
          <a:noFill/>
          <a:ln cap="flat" cmpd="sng" w="19050">
            <a:solidFill>
              <a:schemeClr val="dk2"/>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ontserrat"/>
                <a:ea typeface="Montserrat"/>
                <a:cs typeface="Montserrat"/>
                <a:sym typeface="Montserrat"/>
              </a:rPr>
              <a:t>Keycloak</a:t>
            </a:r>
            <a:endParaRPr>
              <a:latin typeface="Montserrat"/>
              <a:ea typeface="Montserrat"/>
              <a:cs typeface="Montserrat"/>
              <a:sym typeface="Montserrat"/>
            </a:endParaRPr>
          </a:p>
        </p:txBody>
      </p:sp>
      <p:sp>
        <p:nvSpPr>
          <p:cNvPr id="71" name="Google Shape;7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Montserrat"/>
              <a:buChar char="-"/>
            </a:pPr>
            <a:r>
              <a:rPr lang="en">
                <a:latin typeface="Montserrat"/>
                <a:ea typeface="Montserrat"/>
                <a:cs typeface="Montserrat"/>
                <a:sym typeface="Montserrat"/>
              </a:rPr>
              <a:t>Open source</a:t>
            </a:r>
            <a:endParaRPr>
              <a:latin typeface="Montserrat"/>
              <a:ea typeface="Montserrat"/>
              <a:cs typeface="Montserrat"/>
              <a:sym typeface="Montserrat"/>
            </a:endParaRPr>
          </a:p>
          <a:p>
            <a:pPr indent="-342900" lvl="0" marL="457200" rtl="0" algn="l">
              <a:spcBef>
                <a:spcPts val="0"/>
              </a:spcBef>
              <a:spcAft>
                <a:spcPts val="0"/>
              </a:spcAft>
              <a:buSzPts val="1800"/>
              <a:buChar char="-"/>
            </a:pPr>
            <a:r>
              <a:rPr lang="en">
                <a:latin typeface="Montserrat"/>
                <a:ea typeface="Montserrat"/>
                <a:cs typeface="Montserrat"/>
                <a:sym typeface="Montserrat"/>
              </a:rPr>
              <a:t>Maintained by </a:t>
            </a:r>
            <a:r>
              <a:rPr b="1" lang="en">
                <a:latin typeface="Montserrat"/>
                <a:ea typeface="Montserrat"/>
                <a:cs typeface="Montserrat"/>
                <a:sym typeface="Montserrat"/>
              </a:rPr>
              <a:t>Redhat</a:t>
            </a:r>
            <a:endParaRPr b="1">
              <a:latin typeface="Montserrat"/>
              <a:ea typeface="Montserrat"/>
              <a:cs typeface="Montserrat"/>
              <a:sym typeface="Montserrat"/>
            </a:endParaRPr>
          </a:p>
          <a:p>
            <a:pPr indent="-342900" lvl="0" marL="457200" rtl="0" algn="l">
              <a:spcBef>
                <a:spcPts val="0"/>
              </a:spcBef>
              <a:spcAft>
                <a:spcPts val="0"/>
              </a:spcAft>
              <a:buSzPts val="1800"/>
              <a:buChar char="-"/>
            </a:pPr>
            <a:r>
              <a:rPr lang="en">
                <a:latin typeface="Montserrat"/>
                <a:ea typeface="Montserrat"/>
                <a:cs typeface="Montserrat"/>
                <a:sym typeface="Montserrat"/>
              </a:rPr>
              <a:t>Built with </a:t>
            </a:r>
            <a:r>
              <a:rPr b="1" lang="en">
                <a:latin typeface="Montserrat"/>
                <a:ea typeface="Montserrat"/>
                <a:cs typeface="Montserrat"/>
                <a:sym typeface="Montserrat"/>
              </a:rPr>
              <a:t>Java</a:t>
            </a:r>
            <a:r>
              <a:rPr lang="en">
                <a:latin typeface="Montserrat"/>
                <a:ea typeface="Montserrat"/>
                <a:cs typeface="Montserrat"/>
                <a:sym typeface="Montserrat"/>
              </a:rPr>
              <a:t> and supports </a:t>
            </a:r>
            <a:r>
              <a:rPr b="1" lang="en">
                <a:latin typeface="Montserrat"/>
                <a:ea typeface="Montserrat"/>
                <a:cs typeface="Montserrat"/>
                <a:sym typeface="Montserrat"/>
              </a:rPr>
              <a:t>Postgres, Oracle, MS SQL</a:t>
            </a:r>
            <a:r>
              <a:rPr lang="en">
                <a:latin typeface="Montserrat"/>
                <a:ea typeface="Montserrat"/>
                <a:cs typeface="Montserrat"/>
                <a:sym typeface="Montserrat"/>
              </a:rPr>
              <a:t>, etc.</a:t>
            </a:r>
            <a:endParaRPr>
              <a:latin typeface="Montserrat"/>
              <a:ea typeface="Montserrat"/>
              <a:cs typeface="Montserrat"/>
              <a:sym typeface="Montserrat"/>
            </a:endParaRPr>
          </a:p>
          <a:p>
            <a:pPr indent="-342900" lvl="0" marL="457200" rtl="0" algn="l">
              <a:spcBef>
                <a:spcPts val="0"/>
              </a:spcBef>
              <a:spcAft>
                <a:spcPts val="0"/>
              </a:spcAft>
              <a:buSzPts val="1800"/>
              <a:buChar char="-"/>
            </a:pPr>
            <a:r>
              <a:rPr lang="en">
                <a:latin typeface="Montserrat"/>
                <a:ea typeface="Montserrat"/>
                <a:cs typeface="Montserrat"/>
                <a:sym typeface="Montserrat"/>
              </a:rPr>
              <a:t>Mature and actively developed. First release was in </a:t>
            </a:r>
            <a:r>
              <a:rPr b="1" lang="en">
                <a:latin typeface="Montserrat"/>
                <a:ea typeface="Montserrat"/>
                <a:cs typeface="Montserrat"/>
                <a:sym typeface="Montserrat"/>
              </a:rPr>
              <a:t>2014</a:t>
            </a:r>
            <a:r>
              <a:rPr lang="en">
                <a:latin typeface="Montserrat"/>
                <a:ea typeface="Montserrat"/>
                <a:cs typeface="Montserrat"/>
                <a:sym typeface="Montserrat"/>
              </a:rPr>
              <a:t>.</a:t>
            </a:r>
            <a:endParaRPr>
              <a:latin typeface="Montserrat"/>
              <a:ea typeface="Montserrat"/>
              <a:cs typeface="Montserrat"/>
              <a:sym typeface="Montserrat"/>
            </a:endParaRPr>
          </a:p>
          <a:p>
            <a:pPr indent="-342900" lvl="0" marL="457200" rtl="0" algn="l">
              <a:spcBef>
                <a:spcPts val="0"/>
              </a:spcBef>
              <a:spcAft>
                <a:spcPts val="0"/>
              </a:spcAft>
              <a:buSzPts val="1800"/>
              <a:buChar char="-"/>
            </a:pPr>
            <a:r>
              <a:rPr lang="en">
                <a:latin typeface="Montserrat"/>
                <a:ea typeface="Montserrat"/>
                <a:cs typeface="Montserrat"/>
                <a:sym typeface="Montserrat"/>
              </a:rPr>
              <a:t>Builds on </a:t>
            </a:r>
            <a:r>
              <a:rPr b="1" lang="en">
                <a:latin typeface="Montserrat"/>
                <a:ea typeface="Montserrat"/>
                <a:cs typeface="Montserrat"/>
                <a:sym typeface="Montserrat"/>
              </a:rPr>
              <a:t>industry standard protocols</a:t>
            </a:r>
            <a:r>
              <a:rPr lang="en">
                <a:latin typeface="Montserrat"/>
                <a:ea typeface="Montserrat"/>
                <a:cs typeface="Montserrat"/>
                <a:sym typeface="Montserrat"/>
              </a:rPr>
              <a:t> OIDC, OAuth, etc.</a:t>
            </a:r>
            <a:endParaRPr>
              <a:latin typeface="Montserrat"/>
              <a:ea typeface="Montserrat"/>
              <a:cs typeface="Montserrat"/>
              <a:sym typeface="Montserrat"/>
            </a:endParaRPr>
          </a:p>
          <a:p>
            <a:pPr indent="-342900" lvl="0" marL="457200" rtl="0" algn="l">
              <a:spcBef>
                <a:spcPts val="0"/>
              </a:spcBef>
              <a:spcAft>
                <a:spcPts val="0"/>
              </a:spcAft>
              <a:buSzPts val="1800"/>
              <a:buChar char="-"/>
            </a:pPr>
            <a:r>
              <a:rPr b="1" lang="en">
                <a:latin typeface="Montserrat"/>
                <a:ea typeface="Montserrat"/>
                <a:cs typeface="Montserrat"/>
                <a:sym typeface="Montserrat"/>
              </a:rPr>
              <a:t>Web based GUI</a:t>
            </a:r>
            <a:r>
              <a:rPr lang="en">
                <a:latin typeface="Montserrat"/>
                <a:ea typeface="Montserrat"/>
                <a:cs typeface="Montserrat"/>
                <a:sym typeface="Montserrat"/>
              </a:rPr>
              <a:t> for administrators and end-users</a:t>
            </a:r>
            <a:endParaRPr>
              <a:latin typeface="Montserrat"/>
              <a:ea typeface="Montserrat"/>
              <a:cs typeface="Montserrat"/>
              <a:sym typeface="Montserrat"/>
            </a:endParaRPr>
          </a:p>
          <a:p>
            <a:pPr indent="-342900" lvl="0" marL="457200" rtl="0" algn="l">
              <a:spcBef>
                <a:spcPts val="0"/>
              </a:spcBef>
              <a:spcAft>
                <a:spcPts val="0"/>
              </a:spcAft>
              <a:buSzPts val="1800"/>
              <a:buChar char="-"/>
            </a:pPr>
            <a:r>
              <a:rPr lang="en">
                <a:latin typeface="Montserrat"/>
                <a:ea typeface="Montserrat"/>
                <a:cs typeface="Montserrat"/>
                <a:sym typeface="Montserrat"/>
              </a:rPr>
              <a:t>RESTful </a:t>
            </a:r>
            <a:r>
              <a:rPr b="1" lang="en">
                <a:latin typeface="Montserrat"/>
                <a:ea typeface="Montserrat"/>
                <a:cs typeface="Montserrat"/>
                <a:sym typeface="Montserrat"/>
              </a:rPr>
              <a:t>API</a:t>
            </a:r>
            <a:r>
              <a:rPr lang="en">
                <a:latin typeface="Montserrat"/>
                <a:ea typeface="Montserrat"/>
                <a:cs typeface="Montserrat"/>
                <a:sym typeface="Montserrat"/>
              </a:rPr>
              <a:t> and </a:t>
            </a:r>
            <a:r>
              <a:rPr b="1" lang="en">
                <a:latin typeface="Montserrat"/>
                <a:ea typeface="Montserrat"/>
                <a:cs typeface="Montserrat"/>
                <a:sym typeface="Montserrat"/>
              </a:rPr>
              <a:t>cli tool</a:t>
            </a:r>
            <a:r>
              <a:rPr lang="en">
                <a:latin typeface="Montserrat"/>
                <a:ea typeface="Montserrat"/>
                <a:cs typeface="Montserrat"/>
                <a:sym typeface="Montserrat"/>
              </a:rPr>
              <a:t> for admins</a:t>
            </a:r>
            <a:endParaRPr>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Setting up Spring Boot App: Extract Role from Token</a:t>
            </a:r>
            <a:endParaRPr/>
          </a:p>
        </p:txBody>
      </p:sp>
      <p:sp>
        <p:nvSpPr>
          <p:cNvPr id="307" name="Google Shape;307;p32"/>
          <p:cNvSpPr txBox="1"/>
          <p:nvPr>
            <p:ph idx="1" type="body"/>
          </p:nvPr>
        </p:nvSpPr>
        <p:spPr>
          <a:xfrm>
            <a:off x="311700" y="1152475"/>
            <a:ext cx="2943000" cy="1139700"/>
          </a:xfrm>
          <a:prstGeom prst="rect">
            <a:avLst/>
          </a:prstGeom>
        </p:spPr>
        <p:txBody>
          <a:bodyPr anchorCtr="0" anchor="t" bIns="91425" lIns="91425" spcFirstLastPara="1" rIns="91425" wrap="square" tIns="91425">
            <a:normAutofit fontScale="77500"/>
          </a:bodyPr>
          <a:lstStyle/>
          <a:p>
            <a:pPr indent="-317182" lvl="0" marL="457200" rtl="0" algn="l">
              <a:spcBef>
                <a:spcPts val="0"/>
              </a:spcBef>
              <a:spcAft>
                <a:spcPts val="0"/>
              </a:spcAft>
              <a:buSzPct val="100000"/>
              <a:buAutoNum type="arabicPeriod"/>
            </a:pPr>
            <a:r>
              <a:rPr lang="en"/>
              <a:t>We </a:t>
            </a:r>
            <a:r>
              <a:rPr lang="en"/>
              <a:t>programmatically</a:t>
            </a:r>
            <a:r>
              <a:rPr lang="en"/>
              <a:t> extract roles from JWT Token.</a:t>
            </a:r>
            <a:endParaRPr/>
          </a:p>
          <a:p>
            <a:pPr indent="-317182" lvl="0" marL="457200" rtl="0" algn="l">
              <a:spcBef>
                <a:spcPts val="0"/>
              </a:spcBef>
              <a:spcAft>
                <a:spcPts val="0"/>
              </a:spcAft>
              <a:buSzPct val="100000"/>
              <a:buAutoNum type="arabicPeriod"/>
            </a:pPr>
            <a:r>
              <a:rPr lang="en"/>
              <a:t>And then pass it on to Spring Security methods.</a:t>
            </a:r>
            <a:endParaRPr/>
          </a:p>
        </p:txBody>
      </p:sp>
      <p:pic>
        <p:nvPicPr>
          <p:cNvPr id="308" name="Google Shape;308;p32"/>
          <p:cNvPicPr preferRelativeResize="0"/>
          <p:nvPr/>
        </p:nvPicPr>
        <p:blipFill>
          <a:blip r:embed="rId3">
            <a:alphaModFix/>
          </a:blip>
          <a:stretch>
            <a:fillRect/>
          </a:stretch>
        </p:blipFill>
        <p:spPr>
          <a:xfrm>
            <a:off x="3407100" y="1170125"/>
            <a:ext cx="5584499" cy="3441153"/>
          </a:xfrm>
          <a:prstGeom prst="rect">
            <a:avLst/>
          </a:prstGeom>
          <a:noFill/>
          <a:ln>
            <a:noFill/>
          </a:ln>
          <a:effectLst>
            <a:outerShdw blurRad="57150" rotWithShape="0" algn="bl" dir="5400000" dist="19050">
              <a:srgbClr val="000000">
                <a:alpha val="50000"/>
              </a:srgbClr>
            </a:outerShdw>
          </a:effectLst>
        </p:spPr>
      </p:pic>
      <p:sp>
        <p:nvSpPr>
          <p:cNvPr id="309" name="Google Shape;309;p32"/>
          <p:cNvSpPr/>
          <p:nvPr/>
        </p:nvSpPr>
        <p:spPr>
          <a:xfrm>
            <a:off x="5295200" y="2574175"/>
            <a:ext cx="757500" cy="1761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2"/>
          <p:cNvSpPr/>
          <p:nvPr/>
        </p:nvSpPr>
        <p:spPr>
          <a:xfrm>
            <a:off x="5286400" y="3155600"/>
            <a:ext cx="880800" cy="176100"/>
          </a:xfrm>
          <a:prstGeom prst="frame">
            <a:avLst>
              <a:gd fmla="val 12500" name="adj1"/>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 name="Google Shape;311;p32"/>
          <p:cNvGrpSpPr/>
          <p:nvPr/>
        </p:nvGrpSpPr>
        <p:grpSpPr>
          <a:xfrm>
            <a:off x="680975" y="2180853"/>
            <a:ext cx="1850858" cy="2792597"/>
            <a:chOff x="680975" y="2180853"/>
            <a:chExt cx="1850858" cy="2792597"/>
          </a:xfrm>
        </p:grpSpPr>
        <p:sp>
          <p:nvSpPr>
            <p:cNvPr id="312" name="Google Shape;312;p32"/>
            <p:cNvSpPr txBox="1"/>
            <p:nvPr/>
          </p:nvSpPr>
          <p:spPr>
            <a:xfrm>
              <a:off x="952250" y="2180853"/>
              <a:ext cx="933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Sample Token</a:t>
              </a:r>
              <a:endParaRPr sz="800"/>
            </a:p>
          </p:txBody>
        </p:sp>
        <p:pic>
          <p:nvPicPr>
            <p:cNvPr id="313" name="Google Shape;313;p32"/>
            <p:cNvPicPr preferRelativeResize="0"/>
            <p:nvPr/>
          </p:nvPicPr>
          <p:blipFill>
            <a:blip r:embed="rId4">
              <a:alphaModFix/>
            </a:blip>
            <a:stretch>
              <a:fillRect/>
            </a:stretch>
          </p:blipFill>
          <p:spPr>
            <a:xfrm>
              <a:off x="680975" y="2426925"/>
              <a:ext cx="1850858" cy="2546525"/>
            </a:xfrm>
            <a:prstGeom prst="rect">
              <a:avLst/>
            </a:prstGeom>
            <a:noFill/>
            <a:ln>
              <a:noFill/>
            </a:ln>
            <a:effectLst>
              <a:outerShdw blurRad="57150" rotWithShape="0" algn="bl" dir="5400000" dist="19050">
                <a:srgbClr val="000000">
                  <a:alpha val="50000"/>
                </a:srgbClr>
              </a:outerShdw>
            </a:effectLst>
          </p:spPr>
        </p:pic>
      </p:grpSp>
      <p:sp>
        <p:nvSpPr>
          <p:cNvPr id="314" name="Google Shape;314;p32"/>
          <p:cNvSpPr/>
          <p:nvPr/>
        </p:nvSpPr>
        <p:spPr>
          <a:xfrm>
            <a:off x="811300" y="3076300"/>
            <a:ext cx="880800" cy="1761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2"/>
          <p:cNvSpPr/>
          <p:nvPr/>
        </p:nvSpPr>
        <p:spPr>
          <a:xfrm>
            <a:off x="793675" y="4151025"/>
            <a:ext cx="1110000" cy="1761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2"/>
          <p:cNvSpPr txBox="1"/>
          <p:nvPr/>
        </p:nvSpPr>
        <p:spPr>
          <a:xfrm>
            <a:off x="2696313" y="2794400"/>
            <a:ext cx="5463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Claims</a:t>
            </a:r>
            <a:endParaRPr sz="900"/>
          </a:p>
        </p:txBody>
      </p:sp>
      <p:cxnSp>
        <p:nvCxnSpPr>
          <p:cNvPr id="317" name="Google Shape;317;p32"/>
          <p:cNvCxnSpPr>
            <a:stCxn id="316" idx="1"/>
            <a:endCxn id="314" idx="3"/>
          </p:cNvCxnSpPr>
          <p:nvPr/>
        </p:nvCxnSpPr>
        <p:spPr>
          <a:xfrm flipH="1">
            <a:off x="1692213" y="2955950"/>
            <a:ext cx="1004100" cy="208500"/>
          </a:xfrm>
          <a:prstGeom prst="bentConnector3">
            <a:avLst>
              <a:gd fmla="val 50006" name="adj1"/>
            </a:avLst>
          </a:prstGeom>
          <a:noFill/>
          <a:ln cap="flat" cmpd="sng" w="19050">
            <a:solidFill>
              <a:schemeClr val="dk2"/>
            </a:solidFill>
            <a:prstDash val="solid"/>
            <a:round/>
            <a:headEnd len="med" w="med" type="none"/>
            <a:tailEnd len="med" w="med" type="stealth"/>
          </a:ln>
        </p:spPr>
      </p:cxnSp>
      <p:cxnSp>
        <p:nvCxnSpPr>
          <p:cNvPr id="318" name="Google Shape;318;p32"/>
          <p:cNvCxnSpPr>
            <a:endCxn id="315" idx="3"/>
          </p:cNvCxnSpPr>
          <p:nvPr/>
        </p:nvCxnSpPr>
        <p:spPr>
          <a:xfrm rot="5400000">
            <a:off x="1875775" y="3145275"/>
            <a:ext cx="1121700" cy="1065900"/>
          </a:xfrm>
          <a:prstGeom prst="bentConnector2">
            <a:avLst/>
          </a:prstGeom>
          <a:noFill/>
          <a:ln cap="flat" cmpd="sng" w="19050">
            <a:solidFill>
              <a:schemeClr val="dk2"/>
            </a:solidFill>
            <a:prstDash val="solid"/>
            <a:round/>
            <a:headEnd len="med" w="med" type="none"/>
            <a:tailEnd len="med" w="med" type="stealth"/>
          </a:ln>
        </p:spPr>
      </p:cxnSp>
      <p:cxnSp>
        <p:nvCxnSpPr>
          <p:cNvPr id="319" name="Google Shape;319;p32"/>
          <p:cNvCxnSpPr>
            <a:stCxn id="316" idx="0"/>
            <a:endCxn id="309" idx="1"/>
          </p:cNvCxnSpPr>
          <p:nvPr/>
        </p:nvCxnSpPr>
        <p:spPr>
          <a:xfrm rot="-5400000">
            <a:off x="4066113" y="1565450"/>
            <a:ext cx="132300" cy="2325600"/>
          </a:xfrm>
          <a:prstGeom prst="bentConnector2">
            <a:avLst/>
          </a:prstGeom>
          <a:noFill/>
          <a:ln cap="flat" cmpd="sng" w="19050">
            <a:solidFill>
              <a:schemeClr val="dk2"/>
            </a:solidFill>
            <a:prstDash val="solid"/>
            <a:round/>
            <a:headEnd len="med" w="med" type="none"/>
            <a:tailEnd len="med" w="med" type="stealth"/>
          </a:ln>
        </p:spPr>
      </p:cxnSp>
      <p:cxnSp>
        <p:nvCxnSpPr>
          <p:cNvPr id="320" name="Google Shape;320;p32"/>
          <p:cNvCxnSpPr>
            <a:stCxn id="316" idx="3"/>
            <a:endCxn id="310" idx="0"/>
          </p:cNvCxnSpPr>
          <p:nvPr/>
        </p:nvCxnSpPr>
        <p:spPr>
          <a:xfrm>
            <a:off x="3242613" y="2955950"/>
            <a:ext cx="2484300" cy="199800"/>
          </a:xfrm>
          <a:prstGeom prst="bentConnector2">
            <a:avLst/>
          </a:prstGeom>
          <a:noFill/>
          <a:ln cap="flat" cmpd="sng" w="19050">
            <a:solidFill>
              <a:schemeClr val="dk2"/>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Setting up Spring Boot App: Authorization of end points</a:t>
            </a:r>
            <a:endParaRPr/>
          </a:p>
        </p:txBody>
      </p:sp>
      <p:sp>
        <p:nvSpPr>
          <p:cNvPr id="326" name="Google Shape;326;p33"/>
          <p:cNvSpPr txBox="1"/>
          <p:nvPr>
            <p:ph idx="1" type="body"/>
          </p:nvPr>
        </p:nvSpPr>
        <p:spPr>
          <a:xfrm>
            <a:off x="311700" y="1152475"/>
            <a:ext cx="3341100" cy="1419300"/>
          </a:xfrm>
          <a:prstGeom prst="rect">
            <a:avLst/>
          </a:prstGeom>
        </p:spPr>
        <p:txBody>
          <a:bodyPr anchorCtr="0" anchor="t" bIns="91425" lIns="91425" spcFirstLastPara="1" rIns="91425" wrap="square" tIns="91425">
            <a:normAutofit fontScale="62500" lnSpcReduction="20000"/>
          </a:bodyPr>
          <a:lstStyle/>
          <a:p>
            <a:pPr indent="-300037" lvl="0" marL="457200" rtl="0" algn="l">
              <a:spcBef>
                <a:spcPts val="0"/>
              </a:spcBef>
              <a:spcAft>
                <a:spcPts val="0"/>
              </a:spcAft>
              <a:buSzPct val="100000"/>
              <a:buAutoNum type="arabicPeriod"/>
            </a:pPr>
            <a:r>
              <a:rPr lang="en"/>
              <a:t>Use Spring Security annotations to mark Rest </a:t>
            </a:r>
            <a:r>
              <a:rPr lang="en"/>
              <a:t>endpoints</a:t>
            </a:r>
            <a:r>
              <a:rPr lang="en"/>
              <a:t> to be secured by selected roles.</a:t>
            </a:r>
            <a:endParaRPr/>
          </a:p>
          <a:p>
            <a:pPr indent="-300037" lvl="0" marL="457200" rtl="0" algn="l">
              <a:spcBef>
                <a:spcPts val="0"/>
              </a:spcBef>
              <a:spcAft>
                <a:spcPts val="0"/>
              </a:spcAft>
              <a:buSzPct val="100000"/>
              <a:buAutoNum type="arabicPeriod"/>
            </a:pPr>
            <a:r>
              <a:rPr lang="en"/>
              <a:t>The further business logic can go into these methods.</a:t>
            </a:r>
            <a:endParaRPr/>
          </a:p>
          <a:p>
            <a:pPr indent="0" lvl="0" marL="0" rtl="0" algn="l">
              <a:spcBef>
                <a:spcPts val="0"/>
              </a:spcBef>
              <a:spcAft>
                <a:spcPts val="0"/>
              </a:spcAft>
              <a:buNone/>
            </a:pPr>
            <a:r>
              <a:rPr lang="en"/>
              <a:t>Code : </a:t>
            </a:r>
            <a:r>
              <a:rPr lang="en" u="sng">
                <a:solidFill>
                  <a:schemeClr val="hlink"/>
                </a:solidFill>
                <a:hlinkClick r:id="rId3"/>
              </a:rPr>
              <a:t>https://github.com/merce-bhavyag/sb-kc-demo</a:t>
            </a:r>
            <a:endParaRPr/>
          </a:p>
        </p:txBody>
      </p:sp>
      <p:pic>
        <p:nvPicPr>
          <p:cNvPr id="327" name="Google Shape;327;p33"/>
          <p:cNvPicPr preferRelativeResize="0"/>
          <p:nvPr/>
        </p:nvPicPr>
        <p:blipFill>
          <a:blip r:embed="rId4">
            <a:alphaModFix/>
          </a:blip>
          <a:stretch>
            <a:fillRect/>
          </a:stretch>
        </p:blipFill>
        <p:spPr>
          <a:xfrm>
            <a:off x="3805200" y="1170125"/>
            <a:ext cx="4840243" cy="3820975"/>
          </a:xfrm>
          <a:prstGeom prst="rect">
            <a:avLst/>
          </a:prstGeom>
          <a:noFill/>
          <a:ln>
            <a:noFill/>
          </a:ln>
          <a:effectLst>
            <a:outerShdw blurRad="57150" rotWithShape="0" algn="bl" dir="5400000" dist="19050">
              <a:srgbClr val="000000">
                <a:alpha val="50000"/>
              </a:srgbClr>
            </a:outerShdw>
          </a:effectLst>
        </p:spPr>
      </p:pic>
      <p:sp>
        <p:nvSpPr>
          <p:cNvPr id="328" name="Google Shape;328;p33"/>
          <p:cNvSpPr txBox="1"/>
          <p:nvPr/>
        </p:nvSpPr>
        <p:spPr>
          <a:xfrm>
            <a:off x="1119625" y="2812025"/>
            <a:ext cx="1039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End points</a:t>
            </a:r>
            <a:endParaRPr/>
          </a:p>
        </p:txBody>
      </p:sp>
      <p:sp>
        <p:nvSpPr>
          <p:cNvPr id="329" name="Google Shape;329;p33"/>
          <p:cNvSpPr/>
          <p:nvPr/>
        </p:nvSpPr>
        <p:spPr>
          <a:xfrm>
            <a:off x="5004500" y="2089675"/>
            <a:ext cx="740100" cy="1674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3"/>
          <p:cNvSpPr/>
          <p:nvPr/>
        </p:nvSpPr>
        <p:spPr>
          <a:xfrm>
            <a:off x="5004500" y="2882500"/>
            <a:ext cx="510900" cy="1410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3"/>
          <p:cNvSpPr/>
          <p:nvPr/>
        </p:nvSpPr>
        <p:spPr>
          <a:xfrm>
            <a:off x="5004500" y="3560825"/>
            <a:ext cx="555000" cy="1674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3"/>
          <p:cNvSpPr/>
          <p:nvPr/>
        </p:nvSpPr>
        <p:spPr>
          <a:xfrm>
            <a:off x="5092600" y="4274375"/>
            <a:ext cx="581400" cy="1056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3" name="Google Shape;333;p33"/>
          <p:cNvCxnSpPr>
            <a:stCxn id="328" idx="0"/>
            <a:endCxn id="329" idx="1"/>
          </p:cNvCxnSpPr>
          <p:nvPr/>
        </p:nvCxnSpPr>
        <p:spPr>
          <a:xfrm rot="-5400000">
            <a:off x="3002575" y="810125"/>
            <a:ext cx="638700" cy="3365100"/>
          </a:xfrm>
          <a:prstGeom prst="bentConnector2">
            <a:avLst/>
          </a:prstGeom>
          <a:noFill/>
          <a:ln cap="flat" cmpd="sng" w="19050">
            <a:solidFill>
              <a:schemeClr val="dk2"/>
            </a:solidFill>
            <a:prstDash val="solid"/>
            <a:round/>
            <a:headEnd len="med" w="med" type="none"/>
            <a:tailEnd len="med" w="med" type="stealth"/>
          </a:ln>
        </p:spPr>
      </p:cxnSp>
      <p:cxnSp>
        <p:nvCxnSpPr>
          <p:cNvPr id="334" name="Google Shape;334;p33"/>
          <p:cNvCxnSpPr>
            <a:stCxn id="328" idx="3"/>
            <a:endCxn id="330" idx="2"/>
          </p:cNvCxnSpPr>
          <p:nvPr/>
        </p:nvCxnSpPr>
        <p:spPr>
          <a:xfrm>
            <a:off x="2159125" y="3012125"/>
            <a:ext cx="3100800" cy="11400"/>
          </a:xfrm>
          <a:prstGeom prst="bentConnector4">
            <a:avLst>
              <a:gd fmla="val 45881" name="adj1"/>
              <a:gd fmla="val 1722149" name="adj2"/>
            </a:avLst>
          </a:prstGeom>
          <a:noFill/>
          <a:ln cap="flat" cmpd="sng" w="19050">
            <a:solidFill>
              <a:schemeClr val="dk2"/>
            </a:solidFill>
            <a:prstDash val="solid"/>
            <a:round/>
            <a:headEnd len="med" w="med" type="none"/>
            <a:tailEnd len="med" w="med" type="stealth"/>
          </a:ln>
        </p:spPr>
      </p:cxnSp>
      <p:cxnSp>
        <p:nvCxnSpPr>
          <p:cNvPr id="335" name="Google Shape;335;p33"/>
          <p:cNvCxnSpPr>
            <a:stCxn id="328" idx="3"/>
            <a:endCxn id="331" idx="1"/>
          </p:cNvCxnSpPr>
          <p:nvPr/>
        </p:nvCxnSpPr>
        <p:spPr>
          <a:xfrm>
            <a:off x="2159125" y="3012125"/>
            <a:ext cx="2845500" cy="632400"/>
          </a:xfrm>
          <a:prstGeom prst="bentConnector3">
            <a:avLst>
              <a:gd fmla="val 7120" name="adj1"/>
            </a:avLst>
          </a:prstGeom>
          <a:noFill/>
          <a:ln cap="flat" cmpd="sng" w="19050">
            <a:solidFill>
              <a:schemeClr val="dk2"/>
            </a:solidFill>
            <a:prstDash val="solid"/>
            <a:round/>
            <a:headEnd len="med" w="med" type="none"/>
            <a:tailEnd len="med" w="med" type="stealth"/>
          </a:ln>
        </p:spPr>
      </p:cxnSp>
      <p:cxnSp>
        <p:nvCxnSpPr>
          <p:cNvPr id="336" name="Google Shape;336;p33"/>
          <p:cNvCxnSpPr>
            <a:stCxn id="328" idx="2"/>
            <a:endCxn id="332" idx="1"/>
          </p:cNvCxnSpPr>
          <p:nvPr/>
        </p:nvCxnSpPr>
        <p:spPr>
          <a:xfrm flipH="1" rot="-5400000">
            <a:off x="2808475" y="2043125"/>
            <a:ext cx="1115100" cy="3453300"/>
          </a:xfrm>
          <a:prstGeom prst="bentConnector2">
            <a:avLst/>
          </a:prstGeom>
          <a:noFill/>
          <a:ln cap="flat" cmpd="sng" w="19050">
            <a:solidFill>
              <a:schemeClr val="dk2"/>
            </a:solidFill>
            <a:prstDash val="solid"/>
            <a:round/>
            <a:headEnd len="med" w="med" type="none"/>
            <a:tailEnd len="med" w="med" type="stealth"/>
          </a:ln>
        </p:spPr>
      </p:cxnSp>
      <p:sp>
        <p:nvSpPr>
          <p:cNvPr id="337" name="Google Shape;337;p33"/>
          <p:cNvSpPr txBox="1"/>
          <p:nvPr/>
        </p:nvSpPr>
        <p:spPr>
          <a:xfrm>
            <a:off x="7999650" y="2723925"/>
            <a:ext cx="64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Roles</a:t>
            </a:r>
            <a:endParaRPr/>
          </a:p>
        </p:txBody>
      </p:sp>
      <p:sp>
        <p:nvSpPr>
          <p:cNvPr id="338" name="Google Shape;338;p33"/>
          <p:cNvSpPr/>
          <p:nvPr/>
        </p:nvSpPr>
        <p:spPr>
          <a:xfrm>
            <a:off x="4009050" y="2767993"/>
            <a:ext cx="863400" cy="1674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3"/>
          <p:cNvSpPr/>
          <p:nvPr/>
        </p:nvSpPr>
        <p:spPr>
          <a:xfrm>
            <a:off x="3956200" y="3446300"/>
            <a:ext cx="977700" cy="1674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3"/>
          <p:cNvSpPr/>
          <p:nvPr/>
        </p:nvSpPr>
        <p:spPr>
          <a:xfrm>
            <a:off x="4009050" y="4133425"/>
            <a:ext cx="1506300" cy="1674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1" name="Google Shape;341;p33"/>
          <p:cNvCxnSpPr>
            <a:stCxn id="337" idx="0"/>
            <a:endCxn id="338" idx="3"/>
          </p:cNvCxnSpPr>
          <p:nvPr/>
        </p:nvCxnSpPr>
        <p:spPr>
          <a:xfrm rot="5400000">
            <a:off x="6533700" y="1062825"/>
            <a:ext cx="127800" cy="3450000"/>
          </a:xfrm>
          <a:prstGeom prst="bentConnector4">
            <a:avLst>
              <a:gd fmla="val -103384" name="adj1"/>
              <a:gd fmla="val 54683" name="adj2"/>
            </a:avLst>
          </a:prstGeom>
          <a:noFill/>
          <a:ln cap="flat" cmpd="sng" w="19050">
            <a:solidFill>
              <a:schemeClr val="dk2"/>
            </a:solidFill>
            <a:prstDash val="solid"/>
            <a:round/>
            <a:headEnd len="med" w="med" type="none"/>
            <a:tailEnd len="med" w="med" type="stealth"/>
          </a:ln>
        </p:spPr>
      </p:cxnSp>
      <p:cxnSp>
        <p:nvCxnSpPr>
          <p:cNvPr id="342" name="Google Shape;342;p33"/>
          <p:cNvCxnSpPr>
            <a:stCxn id="337" idx="1"/>
            <a:endCxn id="339" idx="3"/>
          </p:cNvCxnSpPr>
          <p:nvPr/>
        </p:nvCxnSpPr>
        <p:spPr>
          <a:xfrm flipH="1">
            <a:off x="4933950" y="2924025"/>
            <a:ext cx="3065700" cy="606000"/>
          </a:xfrm>
          <a:prstGeom prst="bentConnector3">
            <a:avLst>
              <a:gd fmla="val 50001" name="adj1"/>
            </a:avLst>
          </a:prstGeom>
          <a:noFill/>
          <a:ln cap="flat" cmpd="sng" w="19050">
            <a:solidFill>
              <a:schemeClr val="dk2"/>
            </a:solidFill>
            <a:prstDash val="solid"/>
            <a:round/>
            <a:headEnd len="med" w="med" type="none"/>
            <a:tailEnd len="med" w="med" type="stealth"/>
          </a:ln>
        </p:spPr>
      </p:cxnSp>
      <p:cxnSp>
        <p:nvCxnSpPr>
          <p:cNvPr id="343" name="Google Shape;343;p33"/>
          <p:cNvCxnSpPr>
            <a:stCxn id="337" idx="2"/>
            <a:endCxn id="340" idx="3"/>
          </p:cNvCxnSpPr>
          <p:nvPr/>
        </p:nvCxnSpPr>
        <p:spPr>
          <a:xfrm rot="5400000">
            <a:off x="6372600" y="2267025"/>
            <a:ext cx="1092900" cy="2807100"/>
          </a:xfrm>
          <a:prstGeom prst="bentConnector2">
            <a:avLst/>
          </a:prstGeom>
          <a:noFill/>
          <a:ln cap="flat" cmpd="sng" w="19050">
            <a:solidFill>
              <a:schemeClr val="dk2"/>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Extending Keycloak Functionalities</a:t>
            </a:r>
            <a:endParaRPr/>
          </a:p>
        </p:txBody>
      </p:sp>
      <p:sp>
        <p:nvSpPr>
          <p:cNvPr id="349" name="Google Shape;34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
              <a:t>While exploring features of keycloak, we came across certain functionalities that we deemed important for our usage at Merce and were not a part of Keycloak Out of the Box.</a:t>
            </a:r>
            <a:endParaRPr/>
          </a:p>
          <a:p>
            <a:pPr indent="-334327" lvl="0" marL="457200" rtl="0" algn="l">
              <a:spcBef>
                <a:spcPts val="0"/>
              </a:spcBef>
              <a:spcAft>
                <a:spcPts val="0"/>
              </a:spcAft>
              <a:buSzPct val="100000"/>
              <a:buChar char="●"/>
            </a:pPr>
            <a:r>
              <a:rPr lang="en"/>
              <a:t>We decided to extend Keycloak and write our own code to build those features.</a:t>
            </a:r>
            <a:endParaRPr/>
          </a:p>
          <a:p>
            <a:pPr indent="-334327" lvl="0" marL="457200" rtl="0" algn="l">
              <a:spcBef>
                <a:spcPts val="0"/>
              </a:spcBef>
              <a:spcAft>
                <a:spcPts val="0"/>
              </a:spcAft>
              <a:buSzPct val="100000"/>
              <a:buChar char="●"/>
            </a:pPr>
            <a:r>
              <a:rPr lang="en"/>
              <a:t>This extension of Keycloak features can be done via </a:t>
            </a:r>
            <a:r>
              <a:rPr b="1" lang="en"/>
              <a:t>SPI</a:t>
            </a:r>
            <a:r>
              <a:rPr lang="en"/>
              <a:t>(</a:t>
            </a:r>
            <a:r>
              <a:rPr i="1" lang="en"/>
              <a:t>Service Provider Interfaces</a:t>
            </a:r>
            <a:r>
              <a:rPr lang="en"/>
              <a:t>).</a:t>
            </a:r>
            <a:endParaRPr/>
          </a:p>
          <a:p>
            <a:pPr indent="0" lvl="0" marL="457200" rtl="0" algn="l">
              <a:spcBef>
                <a:spcPts val="0"/>
              </a:spcBef>
              <a:spcAft>
                <a:spcPts val="0"/>
              </a:spcAft>
              <a:buNone/>
            </a:pPr>
            <a:r>
              <a:rPr lang="en"/>
              <a:t>Following are the </a:t>
            </a:r>
            <a:r>
              <a:rPr lang="en"/>
              <a:t>functionalities</a:t>
            </a:r>
            <a:r>
              <a:rPr lang="en"/>
              <a:t> that were not present in Keycloak Out of the box:</a:t>
            </a:r>
            <a:endParaRPr/>
          </a:p>
          <a:p>
            <a:pPr indent="-334327" lvl="0" marL="457200" rtl="0" algn="l">
              <a:spcBef>
                <a:spcPts val="0"/>
              </a:spcBef>
              <a:spcAft>
                <a:spcPts val="0"/>
              </a:spcAft>
              <a:buSzPct val="100000"/>
              <a:buAutoNum type="arabicPeriod"/>
            </a:pPr>
            <a:r>
              <a:rPr lang="en"/>
              <a:t>2FA authentication using Email and SMS</a:t>
            </a:r>
            <a:endParaRPr/>
          </a:p>
          <a:p>
            <a:pPr indent="-310832" lvl="1" marL="914400" rtl="0" algn="l">
              <a:spcBef>
                <a:spcPts val="0"/>
              </a:spcBef>
              <a:spcAft>
                <a:spcPts val="0"/>
              </a:spcAft>
              <a:buSzPct val="100000"/>
              <a:buAutoNum type="alphaLcPeriod"/>
            </a:pPr>
            <a:r>
              <a:rPr lang="en"/>
              <a:t>SMS based OTP</a:t>
            </a:r>
            <a:endParaRPr/>
          </a:p>
          <a:p>
            <a:pPr indent="-310832" lvl="1" marL="914400" rtl="0" algn="l">
              <a:spcBef>
                <a:spcPts val="0"/>
              </a:spcBef>
              <a:spcAft>
                <a:spcPts val="0"/>
              </a:spcAft>
              <a:buSzPct val="100000"/>
              <a:buAutoNum type="alphaLcPeriod"/>
            </a:pPr>
            <a:r>
              <a:rPr lang="en"/>
              <a:t>Email based OTP</a:t>
            </a:r>
            <a:endParaRPr/>
          </a:p>
          <a:p>
            <a:pPr indent="-334327" lvl="0" marL="457200" rtl="0" algn="l">
              <a:spcBef>
                <a:spcPts val="0"/>
              </a:spcBef>
              <a:spcAft>
                <a:spcPts val="0"/>
              </a:spcAft>
              <a:buSzPct val="100000"/>
              <a:buAutoNum type="arabicPeriod"/>
            </a:pPr>
            <a:r>
              <a:rPr lang="en"/>
              <a:t>Geo Location check</a:t>
            </a:r>
            <a:endParaRPr/>
          </a:p>
          <a:p>
            <a:pPr indent="-334327" lvl="0" marL="457200" rtl="0" algn="l">
              <a:spcBef>
                <a:spcPts val="0"/>
              </a:spcBef>
              <a:spcAft>
                <a:spcPts val="0"/>
              </a:spcAft>
              <a:buSzPct val="100000"/>
              <a:buAutoNum type="arabicPeriod"/>
            </a:pPr>
            <a:r>
              <a:rPr lang="en"/>
              <a:t>IP Whitelist check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create an SPI?</a:t>
            </a:r>
            <a:endParaRPr/>
          </a:p>
        </p:txBody>
      </p:sp>
      <p:sp>
        <p:nvSpPr>
          <p:cNvPr id="355" name="Google Shape;355;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While there is extensive documentation on how to extended Keycloak using SPI, there are certain steps that are not very clear from </a:t>
            </a:r>
            <a:r>
              <a:rPr lang="en"/>
              <a:t>the documentation.</a:t>
            </a:r>
            <a:endParaRPr/>
          </a:p>
          <a:p>
            <a:pPr indent="0" lvl="0" marL="0" rtl="0" algn="l">
              <a:spcBef>
                <a:spcPts val="0"/>
              </a:spcBef>
              <a:spcAft>
                <a:spcPts val="0"/>
              </a:spcAft>
              <a:buNone/>
            </a:pPr>
            <a:r>
              <a:rPr lang="en"/>
              <a:t>The detailed steps to write SPI is included in a separate document, a brief overview of the steps involved are as follows:</a:t>
            </a:r>
            <a:endParaRPr/>
          </a:p>
          <a:p>
            <a:pPr indent="-325755" lvl="0" marL="457200" rtl="0" algn="l">
              <a:spcBef>
                <a:spcPts val="0"/>
              </a:spcBef>
              <a:spcAft>
                <a:spcPts val="0"/>
              </a:spcAft>
              <a:buSzPct val="100000"/>
              <a:buAutoNum type="arabicPeriod"/>
            </a:pPr>
            <a:r>
              <a:rPr lang="en"/>
              <a:t>Include Keycloak core JARs in your repository.</a:t>
            </a:r>
            <a:endParaRPr/>
          </a:p>
          <a:p>
            <a:pPr indent="-325755" lvl="0" marL="457200" rtl="0" algn="l">
              <a:spcBef>
                <a:spcPts val="0"/>
              </a:spcBef>
              <a:spcAft>
                <a:spcPts val="0"/>
              </a:spcAft>
              <a:buSzPct val="100000"/>
              <a:buAutoNum type="arabicPeriod"/>
            </a:pPr>
            <a:r>
              <a:rPr lang="en"/>
              <a:t>Extend the Factory class of keycloak you want to work with.</a:t>
            </a:r>
            <a:endParaRPr/>
          </a:p>
          <a:p>
            <a:pPr indent="-325755" lvl="0" marL="457200" rtl="0" algn="l">
              <a:spcBef>
                <a:spcPts val="0"/>
              </a:spcBef>
              <a:spcAft>
                <a:spcPts val="0"/>
              </a:spcAft>
              <a:buSzPct val="100000"/>
              <a:buAutoNum type="arabicPeriod"/>
            </a:pPr>
            <a:r>
              <a:rPr lang="en"/>
              <a:t>Write the implementation of that factory class.</a:t>
            </a:r>
            <a:endParaRPr/>
          </a:p>
          <a:p>
            <a:pPr indent="-325755" lvl="0" marL="457200" rtl="0" algn="l">
              <a:spcBef>
                <a:spcPts val="0"/>
              </a:spcBef>
              <a:spcAft>
                <a:spcPts val="0"/>
              </a:spcAft>
              <a:buSzPct val="100000"/>
              <a:buAutoNum type="arabicPeriod"/>
            </a:pPr>
            <a:r>
              <a:rPr lang="en"/>
              <a:t>Create an entry point of the factory class in the ‘META-INF/services’ folder</a:t>
            </a:r>
            <a:endParaRPr/>
          </a:p>
          <a:p>
            <a:pPr indent="-325755" lvl="0" marL="457200" rtl="0" algn="l">
              <a:spcBef>
                <a:spcPts val="0"/>
              </a:spcBef>
              <a:spcAft>
                <a:spcPts val="0"/>
              </a:spcAft>
              <a:buSzPct val="100000"/>
              <a:buAutoNum type="arabicPeriod"/>
            </a:pPr>
            <a:r>
              <a:rPr lang="en"/>
              <a:t>Compile the code to create a JAR file</a:t>
            </a:r>
            <a:endParaRPr/>
          </a:p>
          <a:p>
            <a:pPr indent="-325755" lvl="0" marL="457200" rtl="0" algn="l">
              <a:spcBef>
                <a:spcPts val="0"/>
              </a:spcBef>
              <a:spcAft>
                <a:spcPts val="0"/>
              </a:spcAft>
              <a:buSzPct val="100000"/>
              <a:buAutoNum type="arabicPeriod"/>
            </a:pPr>
            <a:r>
              <a:rPr lang="en"/>
              <a:t>Place the compiled JAR on ‘Keycloak_Installed_dir/providers’.</a:t>
            </a:r>
            <a:endParaRPr/>
          </a:p>
          <a:p>
            <a:pPr indent="-325755" lvl="0" marL="457200" rtl="0" algn="l">
              <a:spcBef>
                <a:spcPts val="0"/>
              </a:spcBef>
              <a:spcAft>
                <a:spcPts val="0"/>
              </a:spcAft>
              <a:buSzPct val="100000"/>
              <a:buAutoNum type="arabicPeriod"/>
            </a:pPr>
            <a:r>
              <a:rPr lang="en"/>
              <a:t>Also placed if any other 3rd party JARs are required in the same ‘providers’ folder.</a:t>
            </a:r>
            <a:endParaRPr/>
          </a:p>
          <a:p>
            <a:pPr indent="-325755" lvl="0" marL="457200" rtl="0" algn="l">
              <a:spcBef>
                <a:spcPts val="0"/>
              </a:spcBef>
              <a:spcAft>
                <a:spcPts val="0"/>
              </a:spcAft>
              <a:buSzPct val="100000"/>
              <a:buAutoNum type="arabicPeriod"/>
            </a:pPr>
            <a:r>
              <a:rPr lang="en"/>
              <a:t>Start the keycloak application.</a:t>
            </a:r>
            <a:endParaRPr/>
          </a:p>
          <a:p>
            <a:pPr indent="-325755" lvl="0" marL="457200" rtl="0" algn="l">
              <a:spcBef>
                <a:spcPts val="0"/>
              </a:spcBef>
              <a:spcAft>
                <a:spcPts val="0"/>
              </a:spcAft>
              <a:buSzPct val="100000"/>
              <a:buAutoNum type="arabicPeriod"/>
            </a:pPr>
            <a:r>
              <a:rPr lang="en"/>
              <a:t>Make the necessary changes in the Authentication flow etc if the SPI relates to those changes.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Implementing</a:t>
            </a:r>
            <a:r>
              <a:rPr lang="en"/>
              <a:t> Factory Class</a:t>
            </a:r>
            <a:endParaRPr/>
          </a:p>
        </p:txBody>
      </p:sp>
      <p:pic>
        <p:nvPicPr>
          <p:cNvPr id="361" name="Google Shape;361;p36"/>
          <p:cNvPicPr preferRelativeResize="0"/>
          <p:nvPr/>
        </p:nvPicPr>
        <p:blipFill>
          <a:blip r:embed="rId3">
            <a:alphaModFix/>
          </a:blip>
          <a:stretch>
            <a:fillRect/>
          </a:stretch>
        </p:blipFill>
        <p:spPr>
          <a:xfrm>
            <a:off x="118625" y="1152476"/>
            <a:ext cx="8347325" cy="3283551"/>
          </a:xfrm>
          <a:prstGeom prst="rect">
            <a:avLst/>
          </a:prstGeom>
          <a:noFill/>
          <a:ln>
            <a:noFill/>
          </a:ln>
          <a:effectLst>
            <a:outerShdw blurRad="57150" rotWithShape="0" algn="bl" dir="5400000" dist="19050">
              <a:srgbClr val="000000">
                <a:alpha val="50000"/>
              </a:srgbClr>
            </a:outerShdw>
          </a:effectLst>
        </p:spPr>
      </p:pic>
      <p:sp>
        <p:nvSpPr>
          <p:cNvPr id="362" name="Google Shape;362;p36"/>
          <p:cNvSpPr/>
          <p:nvPr/>
        </p:nvSpPr>
        <p:spPr>
          <a:xfrm>
            <a:off x="2983525" y="1128750"/>
            <a:ext cx="1254000" cy="2202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6"/>
          <p:cNvSpPr/>
          <p:nvPr/>
        </p:nvSpPr>
        <p:spPr>
          <a:xfrm>
            <a:off x="1212525" y="3586032"/>
            <a:ext cx="1254000" cy="2202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6"/>
          <p:cNvSpPr/>
          <p:nvPr/>
        </p:nvSpPr>
        <p:spPr>
          <a:xfrm>
            <a:off x="2305625" y="2798050"/>
            <a:ext cx="1313400" cy="4407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6"/>
          <p:cNvSpPr/>
          <p:nvPr/>
        </p:nvSpPr>
        <p:spPr>
          <a:xfrm>
            <a:off x="1060000" y="2196425"/>
            <a:ext cx="872700" cy="2373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6"/>
          <p:cNvSpPr txBox="1"/>
          <p:nvPr/>
        </p:nvSpPr>
        <p:spPr>
          <a:xfrm>
            <a:off x="5186675" y="975420"/>
            <a:ext cx="1499700" cy="5232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Extend Keycloak AuthenticatorFactory</a:t>
            </a:r>
            <a:endParaRPr sz="1100"/>
          </a:p>
        </p:txBody>
      </p:sp>
      <p:sp>
        <p:nvSpPr>
          <p:cNvPr id="367" name="Google Shape;367;p36"/>
          <p:cNvSpPr txBox="1"/>
          <p:nvPr/>
        </p:nvSpPr>
        <p:spPr>
          <a:xfrm>
            <a:off x="3703800" y="3586025"/>
            <a:ext cx="2016600" cy="354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Actual Authenticator class</a:t>
            </a:r>
            <a:endParaRPr sz="1100"/>
          </a:p>
        </p:txBody>
      </p:sp>
      <p:sp>
        <p:nvSpPr>
          <p:cNvPr id="368" name="Google Shape;368;p36"/>
          <p:cNvSpPr txBox="1"/>
          <p:nvPr/>
        </p:nvSpPr>
        <p:spPr>
          <a:xfrm>
            <a:off x="4110500" y="2386475"/>
            <a:ext cx="2669100" cy="354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Config items visible in Keycloak settings</a:t>
            </a:r>
            <a:endParaRPr sz="1100"/>
          </a:p>
        </p:txBody>
      </p:sp>
      <p:sp>
        <p:nvSpPr>
          <p:cNvPr id="369" name="Google Shape;369;p36"/>
          <p:cNvSpPr txBox="1"/>
          <p:nvPr/>
        </p:nvSpPr>
        <p:spPr>
          <a:xfrm>
            <a:off x="2627625" y="1925275"/>
            <a:ext cx="1186200" cy="354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Display name</a:t>
            </a:r>
            <a:endParaRPr sz="1100"/>
          </a:p>
        </p:txBody>
      </p:sp>
      <p:cxnSp>
        <p:nvCxnSpPr>
          <p:cNvPr id="370" name="Google Shape;370;p36"/>
          <p:cNvCxnSpPr>
            <a:stCxn id="366" idx="1"/>
            <a:endCxn id="362" idx="3"/>
          </p:cNvCxnSpPr>
          <p:nvPr/>
        </p:nvCxnSpPr>
        <p:spPr>
          <a:xfrm flipH="1">
            <a:off x="4237475" y="1237020"/>
            <a:ext cx="949200" cy="1800"/>
          </a:xfrm>
          <a:prstGeom prst="straightConnector1">
            <a:avLst/>
          </a:prstGeom>
          <a:noFill/>
          <a:ln cap="flat" cmpd="sng" w="19050">
            <a:solidFill>
              <a:schemeClr val="dk2"/>
            </a:solidFill>
            <a:prstDash val="solid"/>
            <a:round/>
            <a:headEnd len="med" w="med" type="none"/>
            <a:tailEnd len="med" w="med" type="triangle"/>
          </a:ln>
        </p:spPr>
      </p:cxnSp>
      <p:cxnSp>
        <p:nvCxnSpPr>
          <p:cNvPr id="371" name="Google Shape;371;p36"/>
          <p:cNvCxnSpPr>
            <a:stCxn id="369" idx="1"/>
            <a:endCxn id="365" idx="3"/>
          </p:cNvCxnSpPr>
          <p:nvPr/>
        </p:nvCxnSpPr>
        <p:spPr>
          <a:xfrm flipH="1">
            <a:off x="1932825" y="2102275"/>
            <a:ext cx="694800" cy="212700"/>
          </a:xfrm>
          <a:prstGeom prst="bentConnector3">
            <a:avLst>
              <a:gd fmla="val 50009" name="adj1"/>
            </a:avLst>
          </a:prstGeom>
          <a:noFill/>
          <a:ln cap="flat" cmpd="sng" w="19050">
            <a:solidFill>
              <a:schemeClr val="dk2"/>
            </a:solidFill>
            <a:prstDash val="solid"/>
            <a:round/>
            <a:headEnd len="med" w="med" type="none"/>
            <a:tailEnd len="med" w="med" type="stealth"/>
          </a:ln>
        </p:spPr>
      </p:cxnSp>
      <p:cxnSp>
        <p:nvCxnSpPr>
          <p:cNvPr id="372" name="Google Shape;372;p36"/>
          <p:cNvCxnSpPr>
            <a:stCxn id="368" idx="1"/>
            <a:endCxn id="364" idx="0"/>
          </p:cNvCxnSpPr>
          <p:nvPr/>
        </p:nvCxnSpPr>
        <p:spPr>
          <a:xfrm flipH="1">
            <a:off x="2962400" y="2563475"/>
            <a:ext cx="1148100" cy="234600"/>
          </a:xfrm>
          <a:prstGeom prst="bentConnector2">
            <a:avLst/>
          </a:prstGeom>
          <a:noFill/>
          <a:ln cap="flat" cmpd="sng" w="19050">
            <a:solidFill>
              <a:schemeClr val="dk2"/>
            </a:solidFill>
            <a:prstDash val="solid"/>
            <a:round/>
            <a:headEnd len="med" w="med" type="none"/>
            <a:tailEnd len="med" w="med" type="stealth"/>
          </a:ln>
        </p:spPr>
      </p:cxnSp>
      <p:cxnSp>
        <p:nvCxnSpPr>
          <p:cNvPr id="373" name="Google Shape;373;p36"/>
          <p:cNvCxnSpPr>
            <a:stCxn id="367" idx="1"/>
            <a:endCxn id="363" idx="3"/>
          </p:cNvCxnSpPr>
          <p:nvPr/>
        </p:nvCxnSpPr>
        <p:spPr>
          <a:xfrm rot="10800000">
            <a:off x="2466600" y="3696125"/>
            <a:ext cx="1237200" cy="66900"/>
          </a:xfrm>
          <a:prstGeom prst="bentConnector3">
            <a:avLst>
              <a:gd fmla="val 50003" name="adj1"/>
            </a:avLst>
          </a:prstGeom>
          <a:noFill/>
          <a:ln cap="flat" cmpd="sng" w="19050">
            <a:solidFill>
              <a:schemeClr val="dk2"/>
            </a:solidFill>
            <a:prstDash val="solid"/>
            <a:round/>
            <a:headEnd len="med" w="med" type="none"/>
            <a:tailEnd len="med" w="med" type="stealth"/>
          </a:ln>
        </p:spPr>
      </p:cxnSp>
      <p:pic>
        <p:nvPicPr>
          <p:cNvPr id="374" name="Google Shape;374;p36"/>
          <p:cNvPicPr preferRelativeResize="0"/>
          <p:nvPr/>
        </p:nvPicPr>
        <p:blipFill>
          <a:blip r:embed="rId4">
            <a:alphaModFix/>
          </a:blip>
          <a:stretch>
            <a:fillRect/>
          </a:stretch>
        </p:blipFill>
        <p:spPr>
          <a:xfrm>
            <a:off x="7431775" y="98650"/>
            <a:ext cx="1570350" cy="2699425"/>
          </a:xfrm>
          <a:prstGeom prst="rect">
            <a:avLst/>
          </a:prstGeom>
          <a:noFill/>
          <a:ln>
            <a:noFill/>
          </a:ln>
          <a:effectLst>
            <a:outerShdw blurRad="57150" rotWithShape="0" algn="bl" dir="5400000" dist="19050">
              <a:srgbClr val="000000">
                <a:alpha val="50000"/>
              </a:srgbClr>
            </a:outerShdw>
          </a:effectLst>
        </p:spPr>
      </p:pic>
      <p:sp>
        <p:nvSpPr>
          <p:cNvPr id="375" name="Google Shape;375;p36"/>
          <p:cNvSpPr/>
          <p:nvPr/>
        </p:nvSpPr>
        <p:spPr>
          <a:xfrm>
            <a:off x="7506325" y="195675"/>
            <a:ext cx="1444800" cy="290700"/>
          </a:xfrm>
          <a:prstGeom prst="frame">
            <a:avLst>
              <a:gd fmla="val 12500" name="adj1"/>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6"/>
          <p:cNvSpPr/>
          <p:nvPr/>
        </p:nvSpPr>
        <p:spPr>
          <a:xfrm>
            <a:off x="7488700" y="1103025"/>
            <a:ext cx="872700" cy="220200"/>
          </a:xfrm>
          <a:prstGeom prst="frame">
            <a:avLst>
              <a:gd fmla="val 12500" name="adj1"/>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6"/>
          <p:cNvSpPr/>
          <p:nvPr/>
        </p:nvSpPr>
        <p:spPr>
          <a:xfrm>
            <a:off x="7532750" y="1631600"/>
            <a:ext cx="1048200" cy="220200"/>
          </a:xfrm>
          <a:prstGeom prst="frame">
            <a:avLst>
              <a:gd fmla="val 12500" name="adj1"/>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8" name="Google Shape;378;p36"/>
          <p:cNvCxnSpPr>
            <a:stCxn id="369" idx="3"/>
            <a:endCxn id="375" idx="1"/>
          </p:cNvCxnSpPr>
          <p:nvPr/>
        </p:nvCxnSpPr>
        <p:spPr>
          <a:xfrm flipH="1" rot="10800000">
            <a:off x="3813825" y="340975"/>
            <a:ext cx="3692400" cy="1761300"/>
          </a:xfrm>
          <a:prstGeom prst="bentConnector3">
            <a:avLst>
              <a:gd fmla="val 86643" name="adj1"/>
            </a:avLst>
          </a:prstGeom>
          <a:noFill/>
          <a:ln cap="flat" cmpd="sng" w="19050">
            <a:solidFill>
              <a:schemeClr val="dk2"/>
            </a:solidFill>
            <a:prstDash val="solid"/>
            <a:round/>
            <a:headEnd len="med" w="med" type="none"/>
            <a:tailEnd len="med" w="med" type="stealth"/>
          </a:ln>
        </p:spPr>
      </p:cxnSp>
      <p:cxnSp>
        <p:nvCxnSpPr>
          <p:cNvPr id="379" name="Google Shape;379;p36"/>
          <p:cNvCxnSpPr>
            <a:stCxn id="368" idx="3"/>
            <a:endCxn id="376" idx="1"/>
          </p:cNvCxnSpPr>
          <p:nvPr/>
        </p:nvCxnSpPr>
        <p:spPr>
          <a:xfrm flipH="1" rot="10800000">
            <a:off x="6779600" y="1213175"/>
            <a:ext cx="709200" cy="1350300"/>
          </a:xfrm>
          <a:prstGeom prst="bentConnector3">
            <a:avLst>
              <a:gd fmla="val 49993" name="adj1"/>
            </a:avLst>
          </a:prstGeom>
          <a:noFill/>
          <a:ln cap="flat" cmpd="sng" w="19050">
            <a:solidFill>
              <a:schemeClr val="dk2"/>
            </a:solidFill>
            <a:prstDash val="solid"/>
            <a:round/>
            <a:headEnd len="med" w="med" type="none"/>
            <a:tailEnd len="med" w="med" type="stealth"/>
          </a:ln>
        </p:spPr>
      </p:cxnSp>
      <p:cxnSp>
        <p:nvCxnSpPr>
          <p:cNvPr id="380" name="Google Shape;380;p36"/>
          <p:cNvCxnSpPr>
            <a:stCxn id="368" idx="3"/>
            <a:endCxn id="377" idx="1"/>
          </p:cNvCxnSpPr>
          <p:nvPr/>
        </p:nvCxnSpPr>
        <p:spPr>
          <a:xfrm flipH="1" rot="10800000">
            <a:off x="6779600" y="1741775"/>
            <a:ext cx="753300" cy="821700"/>
          </a:xfrm>
          <a:prstGeom prst="bentConnector3">
            <a:avLst>
              <a:gd fmla="val 68406" name="adj1"/>
            </a:avLst>
          </a:prstGeom>
          <a:noFill/>
          <a:ln cap="flat" cmpd="sng" w="19050">
            <a:solidFill>
              <a:schemeClr val="dk2"/>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7"/>
          <p:cNvSpPr txBox="1"/>
          <p:nvPr>
            <p:ph type="title"/>
          </p:nvPr>
        </p:nvSpPr>
        <p:spPr>
          <a:xfrm>
            <a:off x="197200" y="2741550"/>
            <a:ext cx="2402400" cy="1832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Actual Authenticator implementation</a:t>
            </a:r>
            <a:endParaRPr/>
          </a:p>
        </p:txBody>
      </p:sp>
      <p:pic>
        <p:nvPicPr>
          <p:cNvPr id="386" name="Google Shape;386;p37"/>
          <p:cNvPicPr preferRelativeResize="0"/>
          <p:nvPr/>
        </p:nvPicPr>
        <p:blipFill>
          <a:blip r:embed="rId3">
            <a:alphaModFix/>
          </a:blip>
          <a:stretch>
            <a:fillRect/>
          </a:stretch>
        </p:blipFill>
        <p:spPr>
          <a:xfrm>
            <a:off x="3058127" y="245150"/>
            <a:ext cx="5826926" cy="4416826"/>
          </a:xfrm>
          <a:prstGeom prst="rect">
            <a:avLst/>
          </a:prstGeom>
          <a:noFill/>
          <a:ln>
            <a:noFill/>
          </a:ln>
          <a:effectLst>
            <a:outerShdw blurRad="57150" rotWithShape="0" algn="bl" dir="5400000" dist="19050">
              <a:srgbClr val="000000">
                <a:alpha val="50000"/>
              </a:srgbClr>
            </a:outerShdw>
          </a:effectLst>
        </p:spPr>
      </p:pic>
      <p:sp>
        <p:nvSpPr>
          <p:cNvPr id="387" name="Google Shape;387;p37"/>
          <p:cNvSpPr/>
          <p:nvPr/>
        </p:nvSpPr>
        <p:spPr>
          <a:xfrm>
            <a:off x="4035475" y="697800"/>
            <a:ext cx="2669100" cy="1938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7"/>
          <p:cNvSpPr/>
          <p:nvPr/>
        </p:nvSpPr>
        <p:spPr>
          <a:xfrm>
            <a:off x="4229300" y="1860625"/>
            <a:ext cx="687000" cy="193800"/>
          </a:xfrm>
          <a:prstGeom prst="frame">
            <a:avLst>
              <a:gd fmla="val 12500" name="adj1"/>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7"/>
          <p:cNvSpPr/>
          <p:nvPr/>
        </p:nvSpPr>
        <p:spPr>
          <a:xfrm>
            <a:off x="4273325" y="2988200"/>
            <a:ext cx="960300" cy="193800"/>
          </a:xfrm>
          <a:prstGeom prst="frame">
            <a:avLst>
              <a:gd fmla="val 12500" name="adj1"/>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7"/>
          <p:cNvSpPr/>
          <p:nvPr/>
        </p:nvSpPr>
        <p:spPr>
          <a:xfrm>
            <a:off x="4035475" y="3419875"/>
            <a:ext cx="405300" cy="193800"/>
          </a:xfrm>
          <a:prstGeom prst="frame">
            <a:avLst>
              <a:gd fmla="val 12500" name="adj1"/>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7"/>
          <p:cNvSpPr txBox="1"/>
          <p:nvPr/>
        </p:nvSpPr>
        <p:spPr>
          <a:xfrm>
            <a:off x="353225" y="617700"/>
            <a:ext cx="2566200" cy="354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rPr>
              <a:t>M</a:t>
            </a:r>
            <a:r>
              <a:rPr lang="en" sz="1100">
                <a:solidFill>
                  <a:schemeClr val="dk1"/>
                </a:solidFill>
              </a:rPr>
              <a:t>ain method of </a:t>
            </a:r>
            <a:r>
              <a:rPr lang="en" sz="1100"/>
              <a:t>a</a:t>
            </a:r>
            <a:r>
              <a:rPr lang="en" sz="1100"/>
              <a:t>ctual Implementation</a:t>
            </a:r>
            <a:endParaRPr sz="1100"/>
          </a:p>
        </p:txBody>
      </p:sp>
      <p:sp>
        <p:nvSpPr>
          <p:cNvPr id="392" name="Google Shape;392;p37"/>
          <p:cNvSpPr txBox="1"/>
          <p:nvPr/>
        </p:nvSpPr>
        <p:spPr>
          <a:xfrm>
            <a:off x="1879825" y="1780525"/>
            <a:ext cx="1039500" cy="354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Custom class</a:t>
            </a:r>
            <a:endParaRPr sz="1100"/>
          </a:p>
        </p:txBody>
      </p:sp>
      <p:sp>
        <p:nvSpPr>
          <p:cNvPr id="393" name="Google Shape;393;p37"/>
          <p:cNvSpPr txBox="1"/>
          <p:nvPr/>
        </p:nvSpPr>
        <p:spPr>
          <a:xfrm>
            <a:off x="1879825" y="2908100"/>
            <a:ext cx="1039500" cy="354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Custom class</a:t>
            </a:r>
            <a:endParaRPr sz="1100"/>
          </a:p>
        </p:txBody>
      </p:sp>
      <p:sp>
        <p:nvSpPr>
          <p:cNvPr id="394" name="Google Shape;394;p37"/>
          <p:cNvSpPr txBox="1"/>
          <p:nvPr/>
        </p:nvSpPr>
        <p:spPr>
          <a:xfrm>
            <a:off x="6722300" y="3079400"/>
            <a:ext cx="1629600" cy="354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Form action invocation</a:t>
            </a:r>
            <a:endParaRPr sz="1100"/>
          </a:p>
        </p:txBody>
      </p:sp>
      <p:cxnSp>
        <p:nvCxnSpPr>
          <p:cNvPr id="395" name="Google Shape;395;p37"/>
          <p:cNvCxnSpPr>
            <a:stCxn id="391" idx="3"/>
            <a:endCxn id="387" idx="1"/>
          </p:cNvCxnSpPr>
          <p:nvPr/>
        </p:nvCxnSpPr>
        <p:spPr>
          <a:xfrm>
            <a:off x="2919425" y="794700"/>
            <a:ext cx="1116000" cy="600"/>
          </a:xfrm>
          <a:prstGeom prst="bentConnector3">
            <a:avLst>
              <a:gd fmla="val 50002" name="adj1"/>
            </a:avLst>
          </a:prstGeom>
          <a:noFill/>
          <a:ln cap="flat" cmpd="sng" w="19050">
            <a:solidFill>
              <a:schemeClr val="dk2"/>
            </a:solidFill>
            <a:prstDash val="solid"/>
            <a:round/>
            <a:headEnd len="med" w="med" type="none"/>
            <a:tailEnd len="med" w="med" type="stealth"/>
          </a:ln>
        </p:spPr>
      </p:cxnSp>
      <p:cxnSp>
        <p:nvCxnSpPr>
          <p:cNvPr id="396" name="Google Shape;396;p37"/>
          <p:cNvCxnSpPr>
            <a:stCxn id="392" idx="3"/>
            <a:endCxn id="388" idx="1"/>
          </p:cNvCxnSpPr>
          <p:nvPr/>
        </p:nvCxnSpPr>
        <p:spPr>
          <a:xfrm>
            <a:off x="2919325" y="1957525"/>
            <a:ext cx="1310100" cy="600"/>
          </a:xfrm>
          <a:prstGeom prst="bentConnector3">
            <a:avLst>
              <a:gd fmla="val 49995" name="adj1"/>
            </a:avLst>
          </a:prstGeom>
          <a:noFill/>
          <a:ln cap="flat" cmpd="sng" w="19050">
            <a:solidFill>
              <a:schemeClr val="dk2"/>
            </a:solidFill>
            <a:prstDash val="solid"/>
            <a:round/>
            <a:headEnd len="med" w="med" type="none"/>
            <a:tailEnd len="med" w="med" type="stealth"/>
          </a:ln>
        </p:spPr>
      </p:cxnSp>
      <p:cxnSp>
        <p:nvCxnSpPr>
          <p:cNvPr id="397" name="Google Shape;397;p37"/>
          <p:cNvCxnSpPr>
            <a:stCxn id="393" idx="3"/>
            <a:endCxn id="389" idx="1"/>
          </p:cNvCxnSpPr>
          <p:nvPr/>
        </p:nvCxnSpPr>
        <p:spPr>
          <a:xfrm>
            <a:off x="2919325" y="3085100"/>
            <a:ext cx="1353900" cy="600"/>
          </a:xfrm>
          <a:prstGeom prst="bentConnector3">
            <a:avLst>
              <a:gd fmla="val 50004" name="adj1"/>
            </a:avLst>
          </a:prstGeom>
          <a:noFill/>
          <a:ln cap="flat" cmpd="sng" w="19050">
            <a:solidFill>
              <a:schemeClr val="dk2"/>
            </a:solidFill>
            <a:prstDash val="solid"/>
            <a:round/>
            <a:headEnd len="med" w="med" type="none"/>
            <a:tailEnd len="med" w="med" type="stealth"/>
          </a:ln>
        </p:spPr>
      </p:cxnSp>
      <p:cxnSp>
        <p:nvCxnSpPr>
          <p:cNvPr id="398" name="Google Shape;398;p37"/>
          <p:cNvCxnSpPr>
            <a:stCxn id="394" idx="1"/>
            <a:endCxn id="390" idx="0"/>
          </p:cNvCxnSpPr>
          <p:nvPr/>
        </p:nvCxnSpPr>
        <p:spPr>
          <a:xfrm flipH="1">
            <a:off x="4238000" y="3256400"/>
            <a:ext cx="2484300" cy="163500"/>
          </a:xfrm>
          <a:prstGeom prst="bentConnector2">
            <a:avLst/>
          </a:prstGeom>
          <a:noFill/>
          <a:ln cap="flat" cmpd="sng" w="19050">
            <a:solidFill>
              <a:schemeClr val="dk2"/>
            </a:solidFill>
            <a:prstDash val="solid"/>
            <a:round/>
            <a:headEnd len="med" w="med" type="none"/>
            <a:tailEnd len="med" w="med" type="stealth"/>
          </a:ln>
        </p:spPr>
      </p:cxnSp>
      <p:sp>
        <p:nvSpPr>
          <p:cNvPr id="399" name="Google Shape;399;p37"/>
          <p:cNvSpPr/>
          <p:nvPr/>
        </p:nvSpPr>
        <p:spPr>
          <a:xfrm>
            <a:off x="3832875" y="257350"/>
            <a:ext cx="2448900" cy="1938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7"/>
          <p:cNvSpPr txBox="1"/>
          <p:nvPr/>
        </p:nvSpPr>
        <p:spPr>
          <a:xfrm>
            <a:off x="1351225" y="177250"/>
            <a:ext cx="1568100" cy="354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Implementation Class</a:t>
            </a:r>
            <a:endParaRPr sz="1100"/>
          </a:p>
        </p:txBody>
      </p:sp>
      <p:cxnSp>
        <p:nvCxnSpPr>
          <p:cNvPr id="401" name="Google Shape;401;p37"/>
          <p:cNvCxnSpPr>
            <a:stCxn id="400" idx="3"/>
            <a:endCxn id="399" idx="1"/>
          </p:cNvCxnSpPr>
          <p:nvPr/>
        </p:nvCxnSpPr>
        <p:spPr>
          <a:xfrm>
            <a:off x="2919325" y="354250"/>
            <a:ext cx="913500" cy="600"/>
          </a:xfrm>
          <a:prstGeom prst="bentConnector3">
            <a:avLst>
              <a:gd fmla="val 50003" name="adj1"/>
            </a:avLst>
          </a:prstGeom>
          <a:noFill/>
          <a:ln cap="flat" cmpd="sng" w="19050">
            <a:solidFill>
              <a:schemeClr val="dk2"/>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Entry point of our Factory class for Keycloak</a:t>
            </a:r>
            <a:endParaRPr/>
          </a:p>
        </p:txBody>
      </p:sp>
      <p:pic>
        <p:nvPicPr>
          <p:cNvPr id="407" name="Google Shape;407;p38"/>
          <p:cNvPicPr preferRelativeResize="0"/>
          <p:nvPr/>
        </p:nvPicPr>
        <p:blipFill>
          <a:blip r:embed="rId3">
            <a:alphaModFix/>
          </a:blip>
          <a:stretch>
            <a:fillRect/>
          </a:stretch>
        </p:blipFill>
        <p:spPr>
          <a:xfrm>
            <a:off x="152400" y="1663450"/>
            <a:ext cx="8839200" cy="1962465"/>
          </a:xfrm>
          <a:prstGeom prst="rect">
            <a:avLst/>
          </a:prstGeom>
          <a:noFill/>
          <a:ln>
            <a:noFill/>
          </a:ln>
          <a:effectLst>
            <a:outerShdw blurRad="57150" rotWithShape="0" algn="bl" dir="5400000" dist="19050">
              <a:srgbClr val="000000">
                <a:alpha val="50000"/>
              </a:srgbClr>
            </a:outerShdw>
          </a:effectLst>
        </p:spPr>
      </p:pic>
      <p:sp>
        <p:nvSpPr>
          <p:cNvPr id="408" name="Google Shape;408;p38"/>
          <p:cNvSpPr/>
          <p:nvPr/>
        </p:nvSpPr>
        <p:spPr>
          <a:xfrm>
            <a:off x="776075" y="2424425"/>
            <a:ext cx="3162600" cy="2643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8"/>
          <p:cNvSpPr/>
          <p:nvPr/>
        </p:nvSpPr>
        <p:spPr>
          <a:xfrm>
            <a:off x="6643025" y="2010375"/>
            <a:ext cx="2189400" cy="1938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8"/>
          <p:cNvSpPr txBox="1"/>
          <p:nvPr/>
        </p:nvSpPr>
        <p:spPr>
          <a:xfrm>
            <a:off x="2388150" y="3754625"/>
            <a:ext cx="2272800" cy="5232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Entry point for Keycloak to read the custom class</a:t>
            </a:r>
            <a:endParaRPr sz="1100"/>
          </a:p>
        </p:txBody>
      </p:sp>
      <p:sp>
        <p:nvSpPr>
          <p:cNvPr id="411" name="Google Shape;411;p38"/>
          <p:cNvSpPr txBox="1"/>
          <p:nvPr/>
        </p:nvSpPr>
        <p:spPr>
          <a:xfrm>
            <a:off x="6140900" y="2803225"/>
            <a:ext cx="2079000" cy="354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Classpath of our custom class</a:t>
            </a:r>
            <a:endParaRPr sz="1100"/>
          </a:p>
        </p:txBody>
      </p:sp>
      <p:cxnSp>
        <p:nvCxnSpPr>
          <p:cNvPr id="412" name="Google Shape;412;p38"/>
          <p:cNvCxnSpPr>
            <a:stCxn id="410" idx="0"/>
            <a:endCxn id="408" idx="2"/>
          </p:cNvCxnSpPr>
          <p:nvPr/>
        </p:nvCxnSpPr>
        <p:spPr>
          <a:xfrm flipH="1" rot="5400000">
            <a:off x="2407950" y="2638025"/>
            <a:ext cx="1065900" cy="1167300"/>
          </a:xfrm>
          <a:prstGeom prst="bentConnector3">
            <a:avLst>
              <a:gd fmla="val 50000" name="adj1"/>
            </a:avLst>
          </a:prstGeom>
          <a:noFill/>
          <a:ln cap="flat" cmpd="sng" w="19050">
            <a:solidFill>
              <a:schemeClr val="dk2"/>
            </a:solidFill>
            <a:prstDash val="solid"/>
            <a:round/>
            <a:headEnd len="med" w="med" type="none"/>
            <a:tailEnd len="med" w="med" type="stealth"/>
          </a:ln>
        </p:spPr>
      </p:cxnSp>
      <p:cxnSp>
        <p:nvCxnSpPr>
          <p:cNvPr id="413" name="Google Shape;413;p38"/>
          <p:cNvCxnSpPr>
            <a:stCxn id="411" idx="0"/>
            <a:endCxn id="409" idx="2"/>
          </p:cNvCxnSpPr>
          <p:nvPr/>
        </p:nvCxnSpPr>
        <p:spPr>
          <a:xfrm rot="-5400000">
            <a:off x="7159550" y="2224975"/>
            <a:ext cx="599100" cy="557400"/>
          </a:xfrm>
          <a:prstGeom prst="bentConnector3">
            <a:avLst>
              <a:gd fmla="val 49996" name="adj1"/>
            </a:avLst>
          </a:prstGeom>
          <a:noFill/>
          <a:ln cap="flat" cmpd="sng" w="19050">
            <a:solidFill>
              <a:schemeClr val="dk2"/>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SPI : SMS/Email Based OTP</a:t>
            </a:r>
            <a:endParaRPr/>
          </a:p>
        </p:txBody>
      </p:sp>
      <p:sp>
        <p:nvSpPr>
          <p:cNvPr id="419" name="Google Shape;419;p39"/>
          <p:cNvSpPr txBox="1"/>
          <p:nvPr>
            <p:ph idx="1" type="body"/>
          </p:nvPr>
        </p:nvSpPr>
        <p:spPr>
          <a:xfrm>
            <a:off x="311700" y="1152475"/>
            <a:ext cx="62985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t>Keycloak Supports 2FA via TOTP out of the box. Setup is quite </a:t>
            </a:r>
            <a:r>
              <a:rPr lang="en"/>
              <a:t>intuitive.</a:t>
            </a:r>
            <a:endParaRPr/>
          </a:p>
          <a:p>
            <a:pPr indent="0" lvl="0" marL="0" rtl="0" algn="l">
              <a:spcBef>
                <a:spcPts val="0"/>
              </a:spcBef>
              <a:spcAft>
                <a:spcPts val="0"/>
              </a:spcAft>
              <a:buNone/>
            </a:pPr>
            <a:r>
              <a:rPr lang="en"/>
              <a:t>However, there is no SMS or Email based OTP support.</a:t>
            </a:r>
            <a:endParaRPr/>
          </a:p>
          <a:p>
            <a:pPr indent="0" lvl="0" marL="0" rtl="0" algn="l">
              <a:spcBef>
                <a:spcPts val="0"/>
              </a:spcBef>
              <a:spcAft>
                <a:spcPts val="0"/>
              </a:spcAft>
              <a:buNone/>
            </a:pPr>
            <a:r>
              <a:rPr lang="en"/>
              <a:t>SMS Based OTP:</a:t>
            </a:r>
            <a:endParaRPr/>
          </a:p>
          <a:p>
            <a:pPr indent="-308610" lvl="0" marL="457200" rtl="0" algn="l">
              <a:spcBef>
                <a:spcPts val="0"/>
              </a:spcBef>
              <a:spcAft>
                <a:spcPts val="0"/>
              </a:spcAft>
              <a:buSzPct val="100000"/>
              <a:buAutoNum type="arabicPeriod"/>
            </a:pPr>
            <a:r>
              <a:rPr lang="en"/>
              <a:t>Setup Keycloak Authentication flow to include extra step of SMS/Email OTP</a:t>
            </a:r>
            <a:endParaRPr/>
          </a:p>
          <a:p>
            <a:pPr indent="-308610" lvl="0" marL="457200" rtl="0" algn="l">
              <a:spcBef>
                <a:spcPts val="0"/>
              </a:spcBef>
              <a:spcAft>
                <a:spcPts val="0"/>
              </a:spcAft>
              <a:buSzPct val="100000"/>
              <a:buAutoNum type="arabicPeriod"/>
            </a:pPr>
            <a:r>
              <a:rPr lang="en"/>
              <a:t>Add Vonnage API Key and API secret in the Authentication Flow.</a:t>
            </a:r>
            <a:endParaRPr/>
          </a:p>
          <a:p>
            <a:pPr indent="-308610" lvl="0" marL="457200" rtl="0" algn="l">
              <a:spcBef>
                <a:spcPts val="0"/>
              </a:spcBef>
              <a:spcAft>
                <a:spcPts val="0"/>
              </a:spcAft>
              <a:buSzPct val="100000"/>
              <a:buAutoNum type="arabicPeriod"/>
            </a:pPr>
            <a:r>
              <a:rPr lang="en"/>
              <a:t>Add Senderid, TTL, OTP Length in the settings.</a:t>
            </a:r>
            <a:endParaRPr/>
          </a:p>
          <a:p>
            <a:pPr indent="-308610" lvl="0" marL="457200" rtl="0" algn="l">
              <a:spcBef>
                <a:spcPts val="0"/>
              </a:spcBef>
              <a:spcAft>
                <a:spcPts val="0"/>
              </a:spcAft>
              <a:buSzPct val="100000"/>
              <a:buAutoNum type="arabicPeriod"/>
            </a:pPr>
            <a:r>
              <a:rPr lang="en"/>
              <a:t>Set Cookie for 2FA : If you want to remember Successful 2FA and disable further 2FA for that browser for “x” no of days.</a:t>
            </a:r>
            <a:endParaRPr/>
          </a:p>
          <a:p>
            <a:pPr indent="-308610" lvl="0" marL="457200" rtl="0" algn="l">
              <a:spcBef>
                <a:spcPts val="0"/>
              </a:spcBef>
              <a:spcAft>
                <a:spcPts val="0"/>
              </a:spcAft>
              <a:buSzPct val="100000"/>
              <a:buAutoNum type="arabicPeriod"/>
            </a:pPr>
            <a:r>
              <a:rPr lang="en"/>
              <a:t>Cookie Max Age in no of Days : The no of days the cookie is valid to disable 2FA on the browser.</a:t>
            </a:r>
            <a:endParaRPr/>
          </a:p>
          <a:p>
            <a:pPr indent="-308610" lvl="0" marL="457200" rtl="0" algn="l">
              <a:spcBef>
                <a:spcPts val="0"/>
              </a:spcBef>
              <a:spcAft>
                <a:spcPts val="0"/>
              </a:spcAft>
              <a:buSzPct val="100000"/>
              <a:buAutoNum type="arabicPeriod"/>
            </a:pPr>
            <a:r>
              <a:rPr lang="en"/>
              <a:t>Simulation mode : If you do not want to actually send an SMS but just print the OTP in the logs</a:t>
            </a:r>
            <a:endParaRPr/>
          </a:p>
          <a:p>
            <a:pPr indent="-308610" lvl="0" marL="457200" rtl="0" algn="l">
              <a:spcBef>
                <a:spcPts val="0"/>
              </a:spcBef>
              <a:spcAft>
                <a:spcPts val="0"/>
              </a:spcAft>
              <a:buSzPct val="100000"/>
              <a:buAutoNum type="arabicPeriod"/>
            </a:pPr>
            <a:r>
              <a:rPr lang="en"/>
              <a:t>Add “MobileNumber” to each user’s “attribute”.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That’s it. Now during each Browser based login, post successful validation of user creds, OTP screen will be presented to the user.</a:t>
            </a:r>
            <a:endParaRPr/>
          </a:p>
          <a:p>
            <a:pPr indent="0" lvl="0" marL="0" rtl="0" algn="l">
              <a:spcBef>
                <a:spcPts val="0"/>
              </a:spcBef>
              <a:spcAft>
                <a:spcPts val="0"/>
              </a:spcAft>
              <a:buNone/>
            </a:pPr>
            <a:r>
              <a:rPr lang="en"/>
              <a:t>An OTP will be sent via SMS and also via Email to the user.</a:t>
            </a:r>
            <a:endParaRPr/>
          </a:p>
        </p:txBody>
      </p:sp>
      <p:pic>
        <p:nvPicPr>
          <p:cNvPr id="420" name="Google Shape;420;p39"/>
          <p:cNvPicPr preferRelativeResize="0"/>
          <p:nvPr/>
        </p:nvPicPr>
        <p:blipFill>
          <a:blip r:embed="rId3">
            <a:alphaModFix/>
          </a:blip>
          <a:stretch>
            <a:fillRect/>
          </a:stretch>
        </p:blipFill>
        <p:spPr>
          <a:xfrm>
            <a:off x="6973075" y="183062"/>
            <a:ext cx="1414725" cy="4489275"/>
          </a:xfrm>
          <a:prstGeom prst="rect">
            <a:avLst/>
          </a:prstGeom>
          <a:noFill/>
          <a:ln>
            <a:noFill/>
          </a:ln>
          <a:effectLst>
            <a:outerShdw blurRad="57150" rotWithShape="0" algn="bl" dir="5400000" dist="19050">
              <a:srgbClr val="000000">
                <a:alpha val="50000"/>
              </a:srgbClr>
            </a:outerShdw>
          </a:effectLst>
        </p:spPr>
      </p:pic>
      <p:sp>
        <p:nvSpPr>
          <p:cNvPr id="421" name="Google Shape;421;p39"/>
          <p:cNvSpPr/>
          <p:nvPr/>
        </p:nvSpPr>
        <p:spPr>
          <a:xfrm>
            <a:off x="6898493" y="1719675"/>
            <a:ext cx="1039500" cy="4758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9"/>
          <p:cNvSpPr/>
          <p:nvPr/>
        </p:nvSpPr>
        <p:spPr>
          <a:xfrm>
            <a:off x="6907300" y="2257050"/>
            <a:ext cx="1118700" cy="4845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9"/>
          <p:cNvSpPr/>
          <p:nvPr/>
        </p:nvSpPr>
        <p:spPr>
          <a:xfrm>
            <a:off x="6898493" y="1261800"/>
            <a:ext cx="792900" cy="3963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9"/>
          <p:cNvSpPr/>
          <p:nvPr/>
        </p:nvSpPr>
        <p:spPr>
          <a:xfrm>
            <a:off x="6898493" y="750675"/>
            <a:ext cx="872100" cy="3963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9"/>
          <p:cNvSpPr/>
          <p:nvPr/>
        </p:nvSpPr>
        <p:spPr>
          <a:xfrm>
            <a:off x="6907300" y="239550"/>
            <a:ext cx="916200" cy="3963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9"/>
          <p:cNvSpPr/>
          <p:nvPr/>
        </p:nvSpPr>
        <p:spPr>
          <a:xfrm>
            <a:off x="6907300" y="2812025"/>
            <a:ext cx="1039500" cy="3963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9"/>
          <p:cNvSpPr/>
          <p:nvPr/>
        </p:nvSpPr>
        <p:spPr>
          <a:xfrm>
            <a:off x="6907300" y="3256798"/>
            <a:ext cx="1365600" cy="3963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9"/>
          <p:cNvSpPr/>
          <p:nvPr/>
        </p:nvSpPr>
        <p:spPr>
          <a:xfrm>
            <a:off x="6924925" y="3781041"/>
            <a:ext cx="960300" cy="3435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SPI : IP Whitelist</a:t>
            </a:r>
            <a:endParaRPr/>
          </a:p>
        </p:txBody>
      </p:sp>
      <p:sp>
        <p:nvSpPr>
          <p:cNvPr id="434" name="Google Shape;434;p40"/>
          <p:cNvSpPr txBox="1"/>
          <p:nvPr>
            <p:ph idx="1" type="body"/>
          </p:nvPr>
        </p:nvSpPr>
        <p:spPr>
          <a:xfrm>
            <a:off x="311700" y="1152475"/>
            <a:ext cx="55782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We wanted a functionality to allow only whitelisted IPs for </a:t>
            </a:r>
            <a:r>
              <a:rPr lang="en"/>
              <a:t>authentication</a:t>
            </a:r>
            <a:r>
              <a:rPr lang="en"/>
              <a:t>.</a:t>
            </a:r>
            <a:endParaRPr/>
          </a:p>
          <a:p>
            <a:pPr indent="-325755" lvl="0" marL="457200" rtl="0" algn="l">
              <a:spcBef>
                <a:spcPts val="0"/>
              </a:spcBef>
              <a:spcAft>
                <a:spcPts val="0"/>
              </a:spcAft>
              <a:buSzPct val="100000"/>
              <a:buChar char="●"/>
            </a:pPr>
            <a:r>
              <a:rPr lang="en"/>
              <a:t>We added a feature to check whether IP of user logging in </a:t>
            </a:r>
            <a:r>
              <a:rPr lang="en"/>
              <a:t>belongs</a:t>
            </a:r>
            <a:r>
              <a:rPr lang="en"/>
              <a:t> to specific IP or Range of IP.</a:t>
            </a:r>
            <a:endParaRPr/>
          </a:p>
          <a:p>
            <a:pPr indent="-325755" lvl="0" marL="457200" rtl="0" algn="l">
              <a:spcBef>
                <a:spcPts val="0"/>
              </a:spcBef>
              <a:spcAft>
                <a:spcPts val="0"/>
              </a:spcAft>
              <a:buSzPct val="100000"/>
              <a:buChar char="●"/>
            </a:pPr>
            <a:r>
              <a:rPr lang="en"/>
              <a:t>To enable this, we have to add step to Keycloak </a:t>
            </a:r>
            <a:r>
              <a:rPr lang="en"/>
              <a:t>authentication</a:t>
            </a:r>
            <a:r>
              <a:rPr lang="en"/>
              <a:t> flow to enable “IP Validator”.</a:t>
            </a:r>
            <a:endParaRPr/>
          </a:p>
          <a:p>
            <a:pPr indent="-325755" lvl="0" marL="457200" rtl="0" algn="l">
              <a:spcBef>
                <a:spcPts val="0"/>
              </a:spcBef>
              <a:spcAft>
                <a:spcPts val="0"/>
              </a:spcAft>
              <a:buSzPct val="100000"/>
              <a:buChar char="●"/>
            </a:pPr>
            <a:r>
              <a:rPr lang="en"/>
              <a:t>Enable to config settings “IP Validation” for IP validator.</a:t>
            </a:r>
            <a:endParaRPr/>
          </a:p>
          <a:p>
            <a:pPr indent="-325755" lvl="0" marL="457200" rtl="0" algn="l">
              <a:spcBef>
                <a:spcPts val="0"/>
              </a:spcBef>
              <a:spcAft>
                <a:spcPts val="0"/>
              </a:spcAft>
              <a:buSzPct val="100000"/>
              <a:buChar char="●"/>
            </a:pPr>
            <a:r>
              <a:rPr lang="en"/>
              <a:t>Configure the IP Whitelist to be allowed, </a:t>
            </a:r>
            <a:r>
              <a:rPr lang="en"/>
              <a:t>which</a:t>
            </a:r>
            <a:r>
              <a:rPr lang="en"/>
              <a:t> can be done at Keycloak Client or Keycloak User level.</a:t>
            </a:r>
            <a:endParaRPr/>
          </a:p>
          <a:p>
            <a:pPr indent="-325755" lvl="0" marL="457200" rtl="0" algn="l">
              <a:spcBef>
                <a:spcPts val="0"/>
              </a:spcBef>
              <a:spcAft>
                <a:spcPts val="0"/>
              </a:spcAft>
              <a:buSzPct val="100000"/>
              <a:buChar char="●"/>
            </a:pPr>
            <a:r>
              <a:rPr lang="en"/>
              <a:t>If set at User level is the lower most granularity and therefore takes most precedence.</a:t>
            </a:r>
            <a:endParaRPr/>
          </a:p>
          <a:p>
            <a:pPr indent="-325755" lvl="0" marL="457200" rtl="0" algn="l">
              <a:spcBef>
                <a:spcPts val="0"/>
              </a:spcBef>
              <a:spcAft>
                <a:spcPts val="0"/>
              </a:spcAft>
              <a:buSzPct val="100000"/>
              <a:buChar char="●"/>
            </a:pPr>
            <a:r>
              <a:rPr lang="en"/>
              <a:t>We need to set “ValidIpWhitelistRole” attribute at Role on client level or an attribute “ValidIpWhitelist” at the User level</a:t>
            </a:r>
            <a:endParaRPr/>
          </a:p>
        </p:txBody>
      </p:sp>
      <p:pic>
        <p:nvPicPr>
          <p:cNvPr id="435" name="Google Shape;435;p40"/>
          <p:cNvPicPr preferRelativeResize="0"/>
          <p:nvPr/>
        </p:nvPicPr>
        <p:blipFill>
          <a:blip r:embed="rId3">
            <a:alphaModFix/>
          </a:blip>
          <a:stretch>
            <a:fillRect/>
          </a:stretch>
        </p:blipFill>
        <p:spPr>
          <a:xfrm>
            <a:off x="6207300" y="747900"/>
            <a:ext cx="2222778" cy="3820975"/>
          </a:xfrm>
          <a:prstGeom prst="rect">
            <a:avLst/>
          </a:prstGeom>
          <a:noFill/>
          <a:ln>
            <a:noFill/>
          </a:ln>
          <a:effectLst>
            <a:outerShdw blurRad="57150" rotWithShape="0" algn="bl" dir="5400000" dist="19050">
              <a:srgbClr val="000000">
                <a:alpha val="50000"/>
              </a:srgbClr>
            </a:outerShdw>
          </a:effectLst>
        </p:spPr>
      </p:pic>
      <p:sp>
        <p:nvSpPr>
          <p:cNvPr id="436" name="Google Shape;436;p40"/>
          <p:cNvSpPr/>
          <p:nvPr/>
        </p:nvSpPr>
        <p:spPr>
          <a:xfrm>
            <a:off x="6299475" y="2160150"/>
            <a:ext cx="1568100" cy="7665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SPI : GeoLocation check</a:t>
            </a:r>
            <a:endParaRPr/>
          </a:p>
        </p:txBody>
      </p:sp>
      <p:sp>
        <p:nvSpPr>
          <p:cNvPr id="442" name="Google Shape;442;p41"/>
          <p:cNvSpPr txBox="1"/>
          <p:nvPr>
            <p:ph idx="1" type="body"/>
          </p:nvPr>
        </p:nvSpPr>
        <p:spPr>
          <a:xfrm>
            <a:off x="311700" y="1152475"/>
            <a:ext cx="55782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We wanted a functionality to check the User’s geolocation belongs to a valid country.</a:t>
            </a:r>
            <a:endParaRPr/>
          </a:p>
          <a:p>
            <a:pPr indent="-325755" lvl="0" marL="457200" rtl="0" algn="l">
              <a:spcBef>
                <a:spcPts val="0"/>
              </a:spcBef>
              <a:spcAft>
                <a:spcPts val="0"/>
              </a:spcAft>
              <a:buSzPct val="100000"/>
              <a:buChar char="●"/>
            </a:pPr>
            <a:r>
              <a:rPr lang="en"/>
              <a:t>For the purpose, we have used Maxmind’s geoip2 lite database.</a:t>
            </a:r>
            <a:endParaRPr/>
          </a:p>
          <a:p>
            <a:pPr indent="-325755" lvl="0" marL="457200" rtl="0" algn="l">
              <a:spcBef>
                <a:spcPts val="0"/>
              </a:spcBef>
              <a:spcAft>
                <a:spcPts val="0"/>
              </a:spcAft>
              <a:buSzPct val="100000"/>
              <a:buChar char="●"/>
            </a:pPr>
            <a:r>
              <a:rPr lang="en"/>
              <a:t>To enable this, we have to add step to Keycloak authentication flow to enable “IP Validator”.</a:t>
            </a:r>
            <a:endParaRPr/>
          </a:p>
          <a:p>
            <a:pPr indent="-325755" lvl="0" marL="457200" rtl="0" algn="l">
              <a:spcBef>
                <a:spcPts val="0"/>
              </a:spcBef>
              <a:spcAft>
                <a:spcPts val="0"/>
              </a:spcAft>
              <a:buSzPct val="100000"/>
              <a:buChar char="●"/>
            </a:pPr>
            <a:r>
              <a:rPr lang="en"/>
              <a:t>Enable to config settings “Geo IP Validation” for IP validator.</a:t>
            </a:r>
            <a:endParaRPr/>
          </a:p>
          <a:p>
            <a:pPr indent="-325755" lvl="0" marL="457200" rtl="0" algn="l">
              <a:spcBef>
                <a:spcPts val="0"/>
              </a:spcBef>
              <a:spcAft>
                <a:spcPts val="0"/>
              </a:spcAft>
              <a:buSzPct val="100000"/>
              <a:buChar char="●"/>
            </a:pPr>
            <a:r>
              <a:rPr lang="en"/>
              <a:t>Configure which geolocation is allowed can be done at Keycloak Client or Keycloak User level.</a:t>
            </a:r>
            <a:endParaRPr/>
          </a:p>
          <a:p>
            <a:pPr indent="-325755" lvl="0" marL="457200" rtl="0" algn="l">
              <a:spcBef>
                <a:spcPts val="0"/>
              </a:spcBef>
              <a:spcAft>
                <a:spcPts val="0"/>
              </a:spcAft>
              <a:buSzPct val="100000"/>
              <a:buChar char="●"/>
            </a:pPr>
            <a:r>
              <a:rPr lang="en"/>
              <a:t>If set at User level is the lower most granularity and therefore takes most precedence.</a:t>
            </a:r>
            <a:endParaRPr/>
          </a:p>
          <a:p>
            <a:pPr indent="-325755" lvl="0" marL="457200" rtl="0" algn="l">
              <a:spcBef>
                <a:spcPts val="0"/>
              </a:spcBef>
              <a:spcAft>
                <a:spcPts val="0"/>
              </a:spcAft>
              <a:buSzPct val="100000"/>
              <a:buChar char="●"/>
            </a:pPr>
            <a:r>
              <a:rPr lang="en"/>
              <a:t>We need to set “ValidISOGeoLocation” attribute either at Role on client level or an attribute to the User</a:t>
            </a:r>
            <a:endParaRPr/>
          </a:p>
        </p:txBody>
      </p:sp>
      <p:pic>
        <p:nvPicPr>
          <p:cNvPr id="443" name="Google Shape;443;p41"/>
          <p:cNvPicPr preferRelativeResize="0"/>
          <p:nvPr/>
        </p:nvPicPr>
        <p:blipFill>
          <a:blip r:embed="rId3">
            <a:alphaModFix/>
          </a:blip>
          <a:stretch>
            <a:fillRect/>
          </a:stretch>
        </p:blipFill>
        <p:spPr>
          <a:xfrm>
            <a:off x="6207300" y="747900"/>
            <a:ext cx="2222778" cy="3820975"/>
          </a:xfrm>
          <a:prstGeom prst="rect">
            <a:avLst/>
          </a:prstGeom>
          <a:noFill/>
          <a:ln>
            <a:noFill/>
          </a:ln>
          <a:effectLst>
            <a:outerShdw blurRad="57150" rotWithShape="0" algn="bl" dir="5400000" dist="19050">
              <a:srgbClr val="000000">
                <a:alpha val="50000"/>
              </a:srgbClr>
            </a:outerShdw>
          </a:effectLst>
        </p:spPr>
      </p:pic>
      <p:sp>
        <p:nvSpPr>
          <p:cNvPr id="444" name="Google Shape;444;p41"/>
          <p:cNvSpPr/>
          <p:nvPr/>
        </p:nvSpPr>
        <p:spPr>
          <a:xfrm>
            <a:off x="6281850" y="2926550"/>
            <a:ext cx="1770600" cy="6696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121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39285"/>
              <a:buNone/>
            </a:pPr>
            <a:r>
              <a:rPr lang="en">
                <a:latin typeface="Montserrat"/>
                <a:ea typeface="Montserrat"/>
                <a:cs typeface="Montserrat"/>
                <a:sym typeface="Montserrat"/>
              </a:rPr>
              <a:t>JSON Web Token</a:t>
            </a:r>
            <a:endParaRPr/>
          </a:p>
          <a:p>
            <a:pPr indent="0" lvl="0" marL="0" marR="0" rtl="0" algn="l">
              <a:lnSpc>
                <a:spcPct val="100000"/>
              </a:lnSpc>
              <a:spcBef>
                <a:spcPts val="0"/>
              </a:spcBef>
              <a:spcAft>
                <a:spcPts val="0"/>
              </a:spcAft>
              <a:buSzPct val="111111"/>
              <a:buNone/>
            </a:pPr>
            <a:r>
              <a:t/>
            </a:r>
            <a:endParaRPr>
              <a:latin typeface="Montserrat"/>
              <a:ea typeface="Montserrat"/>
              <a:cs typeface="Montserrat"/>
              <a:sym typeface="Montserrat"/>
            </a:endParaRPr>
          </a:p>
        </p:txBody>
      </p:sp>
      <p:pic>
        <p:nvPicPr>
          <p:cNvPr id="77" name="Google Shape;77;p15"/>
          <p:cNvPicPr preferRelativeResize="0"/>
          <p:nvPr/>
        </p:nvPicPr>
        <p:blipFill>
          <a:blip r:embed="rId3">
            <a:alphaModFix/>
          </a:blip>
          <a:stretch>
            <a:fillRect/>
          </a:stretch>
        </p:blipFill>
        <p:spPr>
          <a:xfrm>
            <a:off x="5053013" y="3485840"/>
            <a:ext cx="2124075" cy="1438275"/>
          </a:xfrm>
          <a:prstGeom prst="rect">
            <a:avLst/>
          </a:prstGeom>
          <a:noFill/>
          <a:ln>
            <a:noFill/>
          </a:ln>
        </p:spPr>
      </p:pic>
      <p:sp>
        <p:nvSpPr>
          <p:cNvPr id="78" name="Google Shape;78;p15"/>
          <p:cNvSpPr txBox="1"/>
          <p:nvPr/>
        </p:nvSpPr>
        <p:spPr>
          <a:xfrm>
            <a:off x="179600" y="3024325"/>
            <a:ext cx="2124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aveat"/>
                <a:ea typeface="Caveat"/>
                <a:cs typeface="Caveat"/>
                <a:sym typeface="Caveat"/>
              </a:rPr>
              <a:t>Encoded Token String</a:t>
            </a:r>
            <a:endParaRPr sz="1700">
              <a:latin typeface="Caveat"/>
              <a:ea typeface="Caveat"/>
              <a:cs typeface="Caveat"/>
              <a:sym typeface="Caveat"/>
            </a:endParaRPr>
          </a:p>
        </p:txBody>
      </p:sp>
      <p:sp>
        <p:nvSpPr>
          <p:cNvPr id="79" name="Google Shape;79;p15"/>
          <p:cNvSpPr/>
          <p:nvPr/>
        </p:nvSpPr>
        <p:spPr>
          <a:xfrm>
            <a:off x="984151" y="2492725"/>
            <a:ext cx="118250" cy="538775"/>
          </a:xfrm>
          <a:custGeom>
            <a:rect b="b" l="l" r="r" t="t"/>
            <a:pathLst>
              <a:path extrusionOk="0" h="21551" w="4730">
                <a:moveTo>
                  <a:pt x="0" y="21551"/>
                </a:moveTo>
                <a:cubicBezTo>
                  <a:pt x="2675" y="14867"/>
                  <a:pt x="8266" y="2281"/>
                  <a:pt x="1437" y="0"/>
                </a:cubicBezTo>
              </a:path>
            </a:pathLst>
          </a:custGeom>
          <a:noFill/>
          <a:ln cap="flat" cmpd="sng" w="19050">
            <a:solidFill>
              <a:schemeClr val="dk2"/>
            </a:solidFill>
            <a:prstDash val="solid"/>
            <a:round/>
            <a:headEnd len="med" w="med" type="none"/>
            <a:tailEnd len="med" w="med" type="none"/>
          </a:ln>
        </p:spPr>
      </p:sp>
      <p:sp>
        <p:nvSpPr>
          <p:cNvPr id="80" name="Google Shape;80;p15"/>
          <p:cNvSpPr/>
          <p:nvPr/>
        </p:nvSpPr>
        <p:spPr>
          <a:xfrm>
            <a:off x="991350" y="2492725"/>
            <a:ext cx="28725" cy="107750"/>
          </a:xfrm>
          <a:custGeom>
            <a:rect b="b" l="l" r="r" t="t"/>
            <a:pathLst>
              <a:path extrusionOk="0" h="4310" w="1149">
                <a:moveTo>
                  <a:pt x="1149" y="0"/>
                </a:moveTo>
                <a:cubicBezTo>
                  <a:pt x="965" y="1475"/>
                  <a:pt x="360" y="2867"/>
                  <a:pt x="0" y="4310"/>
                </a:cubicBezTo>
              </a:path>
            </a:pathLst>
          </a:custGeom>
          <a:noFill/>
          <a:ln cap="flat" cmpd="sng" w="19050">
            <a:solidFill>
              <a:schemeClr val="dk2"/>
            </a:solidFill>
            <a:prstDash val="solid"/>
            <a:round/>
            <a:headEnd len="med" w="med" type="none"/>
            <a:tailEnd len="med" w="med" type="none"/>
          </a:ln>
        </p:spPr>
      </p:sp>
      <p:sp>
        <p:nvSpPr>
          <p:cNvPr id="81" name="Google Shape;81;p15"/>
          <p:cNvSpPr/>
          <p:nvPr/>
        </p:nvSpPr>
        <p:spPr>
          <a:xfrm>
            <a:off x="1027275" y="2485550"/>
            <a:ext cx="129300" cy="64650"/>
          </a:xfrm>
          <a:custGeom>
            <a:rect b="b" l="l" r="r" t="t"/>
            <a:pathLst>
              <a:path extrusionOk="0" h="2586" w="5172">
                <a:moveTo>
                  <a:pt x="0" y="0"/>
                </a:moveTo>
                <a:cubicBezTo>
                  <a:pt x="1829" y="610"/>
                  <a:pt x="3569" y="1516"/>
                  <a:pt x="5172" y="2586"/>
                </a:cubicBezTo>
              </a:path>
            </a:pathLst>
          </a:custGeom>
          <a:noFill/>
          <a:ln cap="flat" cmpd="sng" w="19050">
            <a:solidFill>
              <a:schemeClr val="dk2"/>
            </a:solidFill>
            <a:prstDash val="solid"/>
            <a:round/>
            <a:headEnd len="med" w="med" type="none"/>
            <a:tailEnd len="med" w="med" type="none"/>
          </a:ln>
        </p:spPr>
      </p:sp>
      <p:pic>
        <p:nvPicPr>
          <p:cNvPr id="82" name="Google Shape;82;p15"/>
          <p:cNvPicPr preferRelativeResize="0"/>
          <p:nvPr/>
        </p:nvPicPr>
        <p:blipFill>
          <a:blip r:embed="rId4">
            <a:alphaModFix/>
          </a:blip>
          <a:stretch>
            <a:fillRect/>
          </a:stretch>
        </p:blipFill>
        <p:spPr>
          <a:xfrm>
            <a:off x="2294850" y="620350"/>
            <a:ext cx="2452225" cy="4523149"/>
          </a:xfrm>
          <a:prstGeom prst="rect">
            <a:avLst/>
          </a:prstGeom>
          <a:noFill/>
          <a:ln>
            <a:noFill/>
          </a:ln>
        </p:spPr>
      </p:pic>
      <p:pic>
        <p:nvPicPr>
          <p:cNvPr id="83" name="Google Shape;83;p15"/>
          <p:cNvPicPr preferRelativeResize="0"/>
          <p:nvPr/>
        </p:nvPicPr>
        <p:blipFill>
          <a:blip r:embed="rId5">
            <a:alphaModFix/>
          </a:blip>
          <a:stretch>
            <a:fillRect/>
          </a:stretch>
        </p:blipFill>
        <p:spPr>
          <a:xfrm>
            <a:off x="76200" y="560525"/>
            <a:ext cx="1713594" cy="1620225"/>
          </a:xfrm>
          <a:prstGeom prst="rect">
            <a:avLst/>
          </a:prstGeom>
          <a:noFill/>
          <a:ln>
            <a:noFill/>
          </a:ln>
        </p:spPr>
      </p:pic>
      <p:sp>
        <p:nvSpPr>
          <p:cNvPr id="84" name="Google Shape;84;p15"/>
          <p:cNvSpPr/>
          <p:nvPr/>
        </p:nvSpPr>
        <p:spPr>
          <a:xfrm>
            <a:off x="1827339" y="1423456"/>
            <a:ext cx="424050" cy="191875"/>
          </a:xfrm>
          <a:custGeom>
            <a:rect b="b" l="l" r="r" t="t"/>
            <a:pathLst>
              <a:path extrusionOk="0" h="7675" w="16962">
                <a:moveTo>
                  <a:pt x="0" y="7675"/>
                </a:moveTo>
                <a:cubicBezTo>
                  <a:pt x="2513" y="4743"/>
                  <a:pt x="4986" y="770"/>
                  <a:pt x="8795" y="136"/>
                </a:cubicBezTo>
                <a:cubicBezTo>
                  <a:pt x="12061" y="-408"/>
                  <a:pt x="14621" y="3449"/>
                  <a:pt x="16962" y="5790"/>
                </a:cubicBezTo>
              </a:path>
            </a:pathLst>
          </a:custGeom>
          <a:noFill/>
          <a:ln cap="flat" cmpd="sng" w="19050">
            <a:solidFill>
              <a:schemeClr val="dk2"/>
            </a:solidFill>
            <a:prstDash val="solid"/>
            <a:round/>
            <a:headEnd len="med" w="med" type="none"/>
            <a:tailEnd len="med" w="med" type="none"/>
          </a:ln>
        </p:spPr>
      </p:sp>
      <p:sp>
        <p:nvSpPr>
          <p:cNvPr id="85" name="Google Shape;85;p15"/>
          <p:cNvSpPr/>
          <p:nvPr/>
        </p:nvSpPr>
        <p:spPr>
          <a:xfrm>
            <a:off x="2159475" y="1468450"/>
            <a:ext cx="97925" cy="106700"/>
          </a:xfrm>
          <a:custGeom>
            <a:rect b="b" l="l" r="r" t="t"/>
            <a:pathLst>
              <a:path extrusionOk="0" h="4268" w="3917">
                <a:moveTo>
                  <a:pt x="1885" y="0"/>
                </a:moveTo>
                <a:cubicBezTo>
                  <a:pt x="2537" y="1304"/>
                  <a:pt x="4839" y="3622"/>
                  <a:pt x="3456" y="4083"/>
                </a:cubicBezTo>
                <a:cubicBezTo>
                  <a:pt x="2345" y="4453"/>
                  <a:pt x="1171" y="3455"/>
                  <a:pt x="0" y="3455"/>
                </a:cubicBezTo>
              </a:path>
            </a:pathLst>
          </a:custGeom>
          <a:noFill/>
          <a:ln cap="flat" cmpd="sng" w="19050">
            <a:solidFill>
              <a:schemeClr val="dk2"/>
            </a:solidFill>
            <a:prstDash val="solid"/>
            <a:round/>
            <a:headEnd len="med" w="med" type="none"/>
            <a:tailEnd len="med" w="med" type="none"/>
          </a:ln>
        </p:spPr>
      </p:sp>
      <p:sp>
        <p:nvSpPr>
          <p:cNvPr id="86" name="Google Shape;86;p15"/>
          <p:cNvSpPr txBox="1"/>
          <p:nvPr/>
        </p:nvSpPr>
        <p:spPr>
          <a:xfrm>
            <a:off x="1650955" y="1043125"/>
            <a:ext cx="712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aveat"/>
                <a:ea typeface="Caveat"/>
                <a:cs typeface="Caveat"/>
                <a:sym typeface="Caveat"/>
              </a:rPr>
              <a:t>Decode</a:t>
            </a:r>
            <a:endParaRPr sz="1700">
              <a:latin typeface="Caveat"/>
              <a:ea typeface="Caveat"/>
              <a:cs typeface="Caveat"/>
              <a:sym typeface="Caveat"/>
            </a:endParaRPr>
          </a:p>
        </p:txBody>
      </p:sp>
      <p:sp>
        <p:nvSpPr>
          <p:cNvPr id="87" name="Google Shape;87;p15"/>
          <p:cNvSpPr txBox="1"/>
          <p:nvPr>
            <p:ph idx="1" type="body"/>
          </p:nvPr>
        </p:nvSpPr>
        <p:spPr>
          <a:xfrm>
            <a:off x="4502700" y="542875"/>
            <a:ext cx="4610400" cy="41280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Font typeface="Montserrat"/>
              <a:buChar char="-"/>
            </a:pPr>
            <a:r>
              <a:rPr lang="en">
                <a:latin typeface="Montserrat"/>
                <a:ea typeface="Montserrat"/>
                <a:cs typeface="Montserrat"/>
                <a:sym typeface="Montserrat"/>
              </a:rPr>
              <a:t>Open Standard (RFC 7519)</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
                <a:latin typeface="Montserrat"/>
                <a:ea typeface="Montserrat"/>
                <a:cs typeface="Montserrat"/>
                <a:sym typeface="Montserrat"/>
              </a:rPr>
              <a:t>Header.Payload .Signature</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
                <a:latin typeface="Montserrat"/>
                <a:ea typeface="Montserrat"/>
                <a:cs typeface="Montserrat"/>
                <a:sym typeface="Montserrat"/>
              </a:rPr>
              <a:t>Contains </a:t>
            </a:r>
            <a:r>
              <a:rPr b="1" lang="en">
                <a:latin typeface="Montserrat"/>
                <a:ea typeface="Montserrat"/>
                <a:cs typeface="Montserrat"/>
                <a:sym typeface="Montserrat"/>
              </a:rPr>
              <a:t>claims</a:t>
            </a:r>
            <a:r>
              <a:rPr lang="en">
                <a:latin typeface="Montserrat"/>
                <a:ea typeface="Montserrat"/>
                <a:cs typeface="Montserrat"/>
                <a:sym typeface="Montserrat"/>
              </a:rPr>
              <a:t> about the user</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
                <a:latin typeface="Montserrat"/>
                <a:ea typeface="Montserrat"/>
                <a:cs typeface="Montserrat"/>
                <a:sym typeface="Montserrat"/>
              </a:rPr>
              <a:t>Digital signature ensures </a:t>
            </a:r>
            <a:r>
              <a:rPr b="1" lang="en">
                <a:latin typeface="Montserrat"/>
                <a:ea typeface="Montserrat"/>
                <a:cs typeface="Montserrat"/>
                <a:sym typeface="Montserrat"/>
              </a:rPr>
              <a:t>data integrity and authenticity</a:t>
            </a:r>
            <a:endParaRPr b="1">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
                <a:latin typeface="Montserrat"/>
                <a:ea typeface="Montserrat"/>
                <a:cs typeface="Montserrat"/>
                <a:sym typeface="Montserrat"/>
              </a:rPr>
              <a:t>Registered  claims</a:t>
            </a:r>
            <a:endParaRPr>
              <a:latin typeface="Montserrat"/>
              <a:ea typeface="Montserrat"/>
              <a:cs typeface="Montserrat"/>
              <a:sym typeface="Montserrat"/>
            </a:endParaRPr>
          </a:p>
          <a:p>
            <a:pPr indent="-317500" lvl="1" marL="914400" rtl="0" algn="l">
              <a:spcBef>
                <a:spcPts val="0"/>
              </a:spcBef>
              <a:spcAft>
                <a:spcPts val="0"/>
              </a:spcAft>
              <a:buSzPts val="1400"/>
              <a:buChar char="-"/>
            </a:pPr>
            <a:r>
              <a:rPr lang="en"/>
              <a:t>“</a:t>
            </a:r>
            <a:r>
              <a:rPr lang="en">
                <a:latin typeface="Courier New"/>
                <a:ea typeface="Courier New"/>
                <a:cs typeface="Courier New"/>
                <a:sym typeface="Courier New"/>
              </a:rPr>
              <a:t>iss</a:t>
            </a:r>
            <a:r>
              <a:rPr lang="en"/>
              <a:t>”    </a:t>
            </a:r>
            <a:r>
              <a:rPr lang="en">
                <a:latin typeface="Montserrat"/>
                <a:ea typeface="Montserrat"/>
                <a:cs typeface="Montserrat"/>
                <a:sym typeface="Montserrat"/>
              </a:rPr>
              <a:t>(Issuer)</a:t>
            </a:r>
            <a:endParaRPr>
              <a:latin typeface="Montserrat"/>
              <a:ea typeface="Montserrat"/>
              <a:cs typeface="Montserrat"/>
              <a:sym typeface="Montserrat"/>
            </a:endParaRPr>
          </a:p>
          <a:p>
            <a:pPr indent="-317500" lvl="1" marL="914400" marR="0" rtl="0" algn="l">
              <a:lnSpc>
                <a:spcPct val="115000"/>
              </a:lnSpc>
              <a:spcBef>
                <a:spcPts val="0"/>
              </a:spcBef>
              <a:spcAft>
                <a:spcPts val="0"/>
              </a:spcAft>
              <a:buSzPts val="1400"/>
              <a:buChar char="-"/>
            </a:pPr>
            <a:r>
              <a:rPr lang="en"/>
              <a:t>“</a:t>
            </a:r>
            <a:r>
              <a:rPr lang="en">
                <a:latin typeface="Courier New"/>
                <a:ea typeface="Courier New"/>
                <a:cs typeface="Courier New"/>
                <a:sym typeface="Courier New"/>
              </a:rPr>
              <a:t>aud</a:t>
            </a:r>
            <a:r>
              <a:rPr lang="en"/>
              <a:t>”    </a:t>
            </a:r>
            <a:r>
              <a:rPr lang="en">
                <a:latin typeface="Montserrat"/>
                <a:ea typeface="Montserrat"/>
                <a:cs typeface="Montserrat"/>
                <a:sym typeface="Montserrat"/>
              </a:rPr>
              <a:t>(Audience)</a:t>
            </a:r>
            <a:endParaRPr>
              <a:latin typeface="Montserrat"/>
              <a:ea typeface="Montserrat"/>
              <a:cs typeface="Montserrat"/>
              <a:sym typeface="Montserrat"/>
            </a:endParaRPr>
          </a:p>
          <a:p>
            <a:pPr indent="-317500" lvl="1" marL="914400" marR="0" rtl="0" algn="l">
              <a:lnSpc>
                <a:spcPct val="115000"/>
              </a:lnSpc>
              <a:spcBef>
                <a:spcPts val="0"/>
              </a:spcBef>
              <a:spcAft>
                <a:spcPts val="0"/>
              </a:spcAft>
              <a:buSzPts val="1400"/>
              <a:buChar char="-"/>
            </a:pPr>
            <a:r>
              <a:rPr lang="en"/>
              <a:t>“</a:t>
            </a:r>
            <a:r>
              <a:rPr lang="en">
                <a:latin typeface="Courier New"/>
                <a:ea typeface="Courier New"/>
                <a:cs typeface="Courier New"/>
                <a:sym typeface="Courier New"/>
              </a:rPr>
              <a:t>nbf</a:t>
            </a:r>
            <a:r>
              <a:rPr lang="en"/>
              <a:t>”    </a:t>
            </a:r>
            <a:r>
              <a:rPr lang="en">
                <a:latin typeface="Montserrat"/>
                <a:ea typeface="Montserrat"/>
                <a:cs typeface="Montserrat"/>
                <a:sym typeface="Montserrat"/>
              </a:rPr>
              <a:t>(Not Before)</a:t>
            </a:r>
            <a:endParaRPr>
              <a:latin typeface="Montserrat"/>
              <a:ea typeface="Montserrat"/>
              <a:cs typeface="Montserrat"/>
              <a:sym typeface="Montserrat"/>
            </a:endParaRPr>
          </a:p>
          <a:p>
            <a:pPr indent="-317500" lvl="1" marL="914400" marR="0" rtl="0" algn="l">
              <a:lnSpc>
                <a:spcPct val="115000"/>
              </a:lnSpc>
              <a:spcBef>
                <a:spcPts val="0"/>
              </a:spcBef>
              <a:spcAft>
                <a:spcPts val="0"/>
              </a:spcAft>
              <a:buSzPts val="1400"/>
              <a:buChar char="-"/>
            </a:pPr>
            <a:r>
              <a:rPr lang="en"/>
              <a:t>“</a:t>
            </a:r>
            <a:r>
              <a:rPr lang="en">
                <a:latin typeface="Courier New"/>
                <a:ea typeface="Courier New"/>
                <a:cs typeface="Courier New"/>
                <a:sym typeface="Courier New"/>
              </a:rPr>
              <a:t>jti</a:t>
            </a:r>
            <a:r>
              <a:rPr lang="en"/>
              <a:t>”    </a:t>
            </a:r>
            <a:r>
              <a:rPr lang="en">
                <a:latin typeface="Montserrat"/>
                <a:ea typeface="Montserrat"/>
                <a:cs typeface="Montserrat"/>
                <a:sym typeface="Montserrat"/>
              </a:rPr>
              <a:t>(JWT ID)</a:t>
            </a:r>
            <a:endParaRPr>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
                <a:latin typeface="Montserrat"/>
                <a:ea typeface="Montserrat"/>
                <a:cs typeface="Montserrat"/>
                <a:sym typeface="Montserrat"/>
              </a:rPr>
              <a:t>Custom claims</a:t>
            </a:r>
            <a:endParaRPr>
              <a:latin typeface="Montserrat"/>
              <a:ea typeface="Montserrat"/>
              <a:cs typeface="Montserrat"/>
              <a:sym typeface="Montserrat"/>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par>
                                <p:cTn fill="hold" nodeType="with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use the </a:t>
            </a:r>
            <a:r>
              <a:rPr lang="en"/>
              <a:t>Keycloak</a:t>
            </a:r>
            <a:r>
              <a:rPr lang="en"/>
              <a:t> Admin API to manage Keycloak?</a:t>
            </a:r>
            <a:endParaRPr/>
          </a:p>
        </p:txBody>
      </p:sp>
      <p:sp>
        <p:nvSpPr>
          <p:cNvPr id="450" name="Google Shape;450;p42"/>
          <p:cNvSpPr txBox="1"/>
          <p:nvPr>
            <p:ph idx="1" type="body"/>
          </p:nvPr>
        </p:nvSpPr>
        <p:spPr>
          <a:xfrm>
            <a:off x="311700" y="1152475"/>
            <a:ext cx="3468300" cy="3416400"/>
          </a:xfrm>
          <a:prstGeom prst="rect">
            <a:avLst/>
          </a:prstGeom>
        </p:spPr>
        <p:txBody>
          <a:bodyPr anchorCtr="0" anchor="t" bIns="91425" lIns="91425" spcFirstLastPara="1" rIns="91425" wrap="square" tIns="91425">
            <a:normAutofit fontScale="77500" lnSpcReduction="10000"/>
          </a:bodyPr>
          <a:lstStyle/>
          <a:p>
            <a:pPr indent="-317182" lvl="0" marL="457200" rtl="0" algn="l">
              <a:spcBef>
                <a:spcPts val="0"/>
              </a:spcBef>
              <a:spcAft>
                <a:spcPts val="0"/>
              </a:spcAft>
              <a:buSzPct val="100000"/>
              <a:buChar char="●"/>
            </a:pPr>
            <a:r>
              <a:rPr lang="en"/>
              <a:t>We can use they </a:t>
            </a:r>
            <a:r>
              <a:rPr lang="en"/>
              <a:t>Keycloak’s REST based admin API to manage keycloak.</a:t>
            </a:r>
            <a:endParaRPr/>
          </a:p>
          <a:p>
            <a:pPr indent="-317182" lvl="0" marL="457200" rtl="0" algn="l">
              <a:spcBef>
                <a:spcPts val="0"/>
              </a:spcBef>
              <a:spcAft>
                <a:spcPts val="0"/>
              </a:spcAft>
              <a:buSzPct val="100000"/>
              <a:buChar char="●"/>
            </a:pPr>
            <a:r>
              <a:rPr lang="en"/>
              <a:t>The admin API can manage most things in keycloak provided the user you are using have the correct roles configured.</a:t>
            </a:r>
            <a:endParaRPr/>
          </a:p>
          <a:p>
            <a:pPr indent="-317182" lvl="0" marL="457200" rtl="0" algn="l">
              <a:spcBef>
                <a:spcPts val="0"/>
              </a:spcBef>
              <a:spcAft>
                <a:spcPts val="0"/>
              </a:spcAft>
              <a:buSzPct val="100000"/>
              <a:buChar char="●"/>
            </a:pPr>
            <a:r>
              <a:rPr lang="en"/>
              <a:t>While working with Java, we came across libraries that makes it easy to manage these via wrapper classes over Keycloak’s REST API. </a:t>
            </a:r>
            <a:endParaRPr/>
          </a:p>
          <a:p>
            <a:pPr indent="-317182" lvl="0" marL="457200" rtl="0" algn="l">
              <a:spcBef>
                <a:spcPts val="0"/>
              </a:spcBef>
              <a:spcAft>
                <a:spcPts val="0"/>
              </a:spcAft>
              <a:buSzPct val="100000"/>
              <a:buChar char="●"/>
            </a:pPr>
            <a:r>
              <a:rPr lang="en"/>
              <a:t>Documentation : </a:t>
            </a:r>
            <a:r>
              <a:rPr lang="en" u="sng">
                <a:solidFill>
                  <a:schemeClr val="hlink"/>
                </a:solidFill>
                <a:hlinkClick r:id="rId3"/>
              </a:rPr>
              <a:t>https://www.keycloak.org/docs-api/21.1.2/rest-api/index.html</a:t>
            </a:r>
            <a:r>
              <a:rPr lang="en"/>
              <a:t> </a:t>
            </a:r>
            <a:r>
              <a:rPr lang="en"/>
              <a:t> </a:t>
            </a:r>
            <a:endParaRPr/>
          </a:p>
        </p:txBody>
      </p:sp>
      <p:sp>
        <p:nvSpPr>
          <p:cNvPr id="451" name="Google Shape;451;p42"/>
          <p:cNvSpPr txBox="1"/>
          <p:nvPr/>
        </p:nvSpPr>
        <p:spPr>
          <a:xfrm>
            <a:off x="4178300" y="3442050"/>
            <a:ext cx="1137900" cy="3387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Java Library</a:t>
            </a:r>
            <a:endParaRPr sz="1000"/>
          </a:p>
        </p:txBody>
      </p:sp>
      <p:pic>
        <p:nvPicPr>
          <p:cNvPr id="452" name="Google Shape;452;p42"/>
          <p:cNvPicPr preferRelativeResize="0"/>
          <p:nvPr/>
        </p:nvPicPr>
        <p:blipFill>
          <a:blip r:embed="rId4">
            <a:alphaModFix/>
          </a:blip>
          <a:stretch>
            <a:fillRect/>
          </a:stretch>
        </p:blipFill>
        <p:spPr>
          <a:xfrm>
            <a:off x="4409287" y="1152475"/>
            <a:ext cx="4536775" cy="2088350"/>
          </a:xfrm>
          <a:prstGeom prst="rect">
            <a:avLst/>
          </a:prstGeom>
          <a:noFill/>
          <a:ln>
            <a:noFill/>
          </a:ln>
          <a:effectLst>
            <a:outerShdw blurRad="57150" rotWithShape="0" algn="bl" dir="5400000" dist="19050">
              <a:srgbClr val="000000">
                <a:alpha val="50000"/>
              </a:srgbClr>
            </a:outerShdw>
          </a:effectLst>
        </p:spPr>
      </p:pic>
      <p:pic>
        <p:nvPicPr>
          <p:cNvPr id="453" name="Google Shape;453;p42"/>
          <p:cNvPicPr preferRelativeResize="0"/>
          <p:nvPr/>
        </p:nvPicPr>
        <p:blipFill>
          <a:blip r:embed="rId5">
            <a:alphaModFix/>
          </a:blip>
          <a:stretch>
            <a:fillRect/>
          </a:stretch>
        </p:blipFill>
        <p:spPr>
          <a:xfrm>
            <a:off x="4044275" y="3710275"/>
            <a:ext cx="4970258" cy="918750"/>
          </a:xfrm>
          <a:prstGeom prst="rect">
            <a:avLst/>
          </a:prstGeom>
          <a:noFill/>
          <a:ln>
            <a:noFill/>
          </a:ln>
          <a:effectLst>
            <a:outerShdw blurRad="57150" rotWithShape="0" algn="bl" dir="5400000" dist="19050">
              <a:srgbClr val="000000">
                <a:alpha val="50000"/>
              </a:srgbClr>
            </a:outerShdw>
          </a:effectLst>
        </p:spPr>
      </p:pic>
      <p:sp>
        <p:nvSpPr>
          <p:cNvPr id="454" name="Google Shape;454;p42"/>
          <p:cNvSpPr txBox="1"/>
          <p:nvPr/>
        </p:nvSpPr>
        <p:spPr>
          <a:xfrm>
            <a:off x="7364750" y="931000"/>
            <a:ext cx="999900" cy="4926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Admin REST API</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I add custom attributes to Keycloak User?</a:t>
            </a:r>
            <a:endParaRPr/>
          </a:p>
        </p:txBody>
      </p:sp>
      <p:sp>
        <p:nvSpPr>
          <p:cNvPr id="460" name="Google Shape;460;p43"/>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Keycloak’s User has a section called “attributes”.</a:t>
            </a:r>
            <a:endParaRPr/>
          </a:p>
          <a:p>
            <a:pPr indent="-325755" lvl="0" marL="457200" rtl="0" algn="l">
              <a:spcBef>
                <a:spcPts val="0"/>
              </a:spcBef>
              <a:spcAft>
                <a:spcPts val="0"/>
              </a:spcAft>
              <a:buSzPct val="100000"/>
              <a:buChar char="●"/>
            </a:pPr>
            <a:r>
              <a:rPr lang="en"/>
              <a:t>This is for custom fields/attributes to be attached with the user for example “mobile no”, “geoLocation” etc.</a:t>
            </a:r>
            <a:endParaRPr/>
          </a:p>
          <a:p>
            <a:pPr indent="-325755" lvl="0" marL="457200" rtl="0" algn="l">
              <a:spcBef>
                <a:spcPts val="0"/>
              </a:spcBef>
              <a:spcAft>
                <a:spcPts val="0"/>
              </a:spcAft>
              <a:buSzPct val="100000"/>
              <a:buChar char="●"/>
            </a:pPr>
            <a:r>
              <a:rPr lang="en"/>
              <a:t>It is basically a Key-Value pair where Key is a unique String and value can be Number or String or JSON.</a:t>
            </a:r>
            <a:endParaRPr/>
          </a:p>
          <a:p>
            <a:pPr indent="-325755" lvl="0" marL="457200" rtl="0" algn="l">
              <a:spcBef>
                <a:spcPts val="0"/>
              </a:spcBef>
              <a:spcAft>
                <a:spcPts val="0"/>
              </a:spcAft>
              <a:buSzPct val="100000"/>
              <a:buChar char="●"/>
            </a:pPr>
            <a:r>
              <a:rPr lang="en"/>
              <a:t>These attributes can be seen in the Keycloak Admin portal, can be accessed via the Admin API.</a:t>
            </a:r>
            <a:endParaRPr/>
          </a:p>
          <a:p>
            <a:pPr indent="-325755" lvl="0" marL="457200" rtl="0" algn="l">
              <a:spcBef>
                <a:spcPts val="0"/>
              </a:spcBef>
              <a:spcAft>
                <a:spcPts val="0"/>
              </a:spcAft>
              <a:buSzPct val="100000"/>
              <a:buChar char="●"/>
            </a:pPr>
            <a:r>
              <a:rPr lang="en"/>
              <a:t>By defining custom mappers, we can embed these attributes within the access token for the user as well.</a:t>
            </a:r>
            <a:endParaRPr/>
          </a:p>
        </p:txBody>
      </p:sp>
      <p:pic>
        <p:nvPicPr>
          <p:cNvPr id="461" name="Google Shape;461;p43"/>
          <p:cNvPicPr preferRelativeResize="0"/>
          <p:nvPr/>
        </p:nvPicPr>
        <p:blipFill>
          <a:blip r:embed="rId3">
            <a:alphaModFix/>
          </a:blip>
          <a:stretch>
            <a:fillRect/>
          </a:stretch>
        </p:blipFill>
        <p:spPr>
          <a:xfrm>
            <a:off x="4482550" y="980148"/>
            <a:ext cx="4260300" cy="985637"/>
          </a:xfrm>
          <a:prstGeom prst="rect">
            <a:avLst/>
          </a:prstGeom>
          <a:noFill/>
          <a:ln>
            <a:noFill/>
          </a:ln>
          <a:effectLst>
            <a:outerShdw blurRad="57150" rotWithShape="0" algn="bl" dir="5400000" dist="19050">
              <a:srgbClr val="000000">
                <a:alpha val="50000"/>
              </a:srgbClr>
            </a:outerShdw>
          </a:effectLst>
        </p:spPr>
      </p:pic>
      <p:pic>
        <p:nvPicPr>
          <p:cNvPr id="462" name="Google Shape;462;p43"/>
          <p:cNvPicPr preferRelativeResize="0"/>
          <p:nvPr/>
        </p:nvPicPr>
        <p:blipFill>
          <a:blip r:embed="rId4">
            <a:alphaModFix/>
          </a:blip>
          <a:stretch>
            <a:fillRect/>
          </a:stretch>
        </p:blipFill>
        <p:spPr>
          <a:xfrm>
            <a:off x="1577875" y="2024985"/>
            <a:ext cx="2856622" cy="2872914"/>
          </a:xfrm>
          <a:prstGeom prst="rect">
            <a:avLst/>
          </a:prstGeom>
          <a:noFill/>
          <a:ln>
            <a:noFill/>
          </a:ln>
          <a:effectLst>
            <a:outerShdw blurRad="57150" rotWithShape="0" algn="bl" dir="5400000" dist="19050">
              <a:srgbClr val="000000">
                <a:alpha val="50000"/>
              </a:srgbClr>
            </a:outerShdw>
          </a:effectLst>
        </p:spPr>
      </p:pic>
      <p:pic>
        <p:nvPicPr>
          <p:cNvPr id="463" name="Google Shape;463;p43"/>
          <p:cNvPicPr preferRelativeResize="0"/>
          <p:nvPr/>
        </p:nvPicPr>
        <p:blipFill>
          <a:blip r:embed="rId5">
            <a:alphaModFix/>
          </a:blip>
          <a:stretch>
            <a:fillRect/>
          </a:stretch>
        </p:blipFill>
        <p:spPr>
          <a:xfrm>
            <a:off x="4482550" y="2621871"/>
            <a:ext cx="4260301" cy="1386180"/>
          </a:xfrm>
          <a:prstGeom prst="rect">
            <a:avLst/>
          </a:prstGeom>
          <a:noFill/>
          <a:ln>
            <a:noFill/>
          </a:ln>
          <a:effectLst>
            <a:outerShdw blurRad="57150" rotWithShape="0" algn="bl" dir="5400000" dist="19050">
              <a:srgbClr val="000000">
                <a:alpha val="50000"/>
              </a:srgbClr>
            </a:outerShdw>
          </a:effectLst>
        </p:spPr>
      </p:pic>
      <p:sp>
        <p:nvSpPr>
          <p:cNvPr id="464" name="Google Shape;464;p43"/>
          <p:cNvSpPr txBox="1"/>
          <p:nvPr/>
        </p:nvSpPr>
        <p:spPr>
          <a:xfrm>
            <a:off x="5981500" y="1906450"/>
            <a:ext cx="1262400" cy="4002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Keycloak UI</a:t>
            </a:r>
            <a:endParaRPr/>
          </a:p>
        </p:txBody>
      </p:sp>
      <p:sp>
        <p:nvSpPr>
          <p:cNvPr id="465" name="Google Shape;465;p43"/>
          <p:cNvSpPr txBox="1"/>
          <p:nvPr/>
        </p:nvSpPr>
        <p:spPr>
          <a:xfrm>
            <a:off x="4434500" y="4568875"/>
            <a:ext cx="1547100" cy="4002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Admin REST API</a:t>
            </a:r>
            <a:endParaRPr/>
          </a:p>
        </p:txBody>
      </p:sp>
      <p:sp>
        <p:nvSpPr>
          <p:cNvPr id="466" name="Google Shape;466;p43"/>
          <p:cNvSpPr txBox="1"/>
          <p:nvPr/>
        </p:nvSpPr>
        <p:spPr>
          <a:xfrm>
            <a:off x="6114850" y="4008050"/>
            <a:ext cx="995700" cy="4002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Java API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Adding</a:t>
            </a:r>
            <a:r>
              <a:rPr lang="en"/>
              <a:t> User attributes to Access Token</a:t>
            </a:r>
            <a:endParaRPr/>
          </a:p>
        </p:txBody>
      </p:sp>
      <p:sp>
        <p:nvSpPr>
          <p:cNvPr id="472" name="Google Shape;472;p44"/>
          <p:cNvSpPr txBox="1"/>
          <p:nvPr>
            <p:ph idx="1" type="body"/>
          </p:nvPr>
        </p:nvSpPr>
        <p:spPr>
          <a:xfrm>
            <a:off x="311700" y="1152450"/>
            <a:ext cx="30954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We can define custom attributes for a Keycloak Client and these attributes can then be embedded into the token by Keycloak</a:t>
            </a:r>
            <a:endParaRPr sz="1400"/>
          </a:p>
        </p:txBody>
      </p:sp>
      <p:pic>
        <p:nvPicPr>
          <p:cNvPr id="473" name="Google Shape;473;p44"/>
          <p:cNvPicPr preferRelativeResize="0"/>
          <p:nvPr/>
        </p:nvPicPr>
        <p:blipFill>
          <a:blip r:embed="rId3">
            <a:alphaModFix/>
          </a:blip>
          <a:stretch>
            <a:fillRect/>
          </a:stretch>
        </p:blipFill>
        <p:spPr>
          <a:xfrm>
            <a:off x="262675" y="2642171"/>
            <a:ext cx="4642251" cy="2011625"/>
          </a:xfrm>
          <a:prstGeom prst="rect">
            <a:avLst/>
          </a:prstGeom>
          <a:noFill/>
          <a:ln>
            <a:noFill/>
          </a:ln>
          <a:effectLst>
            <a:outerShdw blurRad="57150" rotWithShape="0" algn="bl" dir="5400000" dist="19050">
              <a:srgbClr val="000000">
                <a:alpha val="50000"/>
              </a:srgbClr>
            </a:outerShdw>
          </a:effectLst>
        </p:spPr>
      </p:pic>
      <p:pic>
        <p:nvPicPr>
          <p:cNvPr id="474" name="Google Shape;474;p44"/>
          <p:cNvPicPr preferRelativeResize="0"/>
          <p:nvPr/>
        </p:nvPicPr>
        <p:blipFill>
          <a:blip r:embed="rId4">
            <a:alphaModFix/>
          </a:blip>
          <a:stretch>
            <a:fillRect/>
          </a:stretch>
        </p:blipFill>
        <p:spPr>
          <a:xfrm>
            <a:off x="3838500" y="939975"/>
            <a:ext cx="5145875" cy="1702200"/>
          </a:xfrm>
          <a:prstGeom prst="rect">
            <a:avLst/>
          </a:prstGeom>
          <a:noFill/>
          <a:ln>
            <a:noFill/>
          </a:ln>
          <a:effectLst>
            <a:outerShdw blurRad="57150" rotWithShape="0" algn="bl" dir="5400000" dist="19050">
              <a:srgbClr val="000000">
                <a:alpha val="50000"/>
              </a:srgbClr>
            </a:outerShdw>
          </a:effectLst>
        </p:spPr>
      </p:pic>
      <p:sp>
        <p:nvSpPr>
          <p:cNvPr id="475" name="Google Shape;475;p44"/>
          <p:cNvSpPr txBox="1"/>
          <p:nvPr/>
        </p:nvSpPr>
        <p:spPr>
          <a:xfrm>
            <a:off x="5449350" y="3806425"/>
            <a:ext cx="966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Add Attribute Mapper</a:t>
            </a:r>
            <a:endParaRPr sz="1000"/>
          </a:p>
        </p:txBody>
      </p:sp>
      <p:sp>
        <p:nvSpPr>
          <p:cNvPr id="476" name="Google Shape;476;p44"/>
          <p:cNvSpPr txBox="1"/>
          <p:nvPr/>
        </p:nvSpPr>
        <p:spPr>
          <a:xfrm>
            <a:off x="6686500" y="2882800"/>
            <a:ext cx="1626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Data as part of Token</a:t>
            </a:r>
            <a:endParaRPr sz="1000"/>
          </a:p>
        </p:txBody>
      </p:sp>
      <p:sp>
        <p:nvSpPr>
          <p:cNvPr id="477" name="Google Shape;477;p44"/>
          <p:cNvSpPr/>
          <p:nvPr/>
        </p:nvSpPr>
        <p:spPr>
          <a:xfrm>
            <a:off x="4932450" y="3992850"/>
            <a:ext cx="516900" cy="1101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4"/>
          <p:cNvSpPr/>
          <p:nvPr/>
        </p:nvSpPr>
        <p:spPr>
          <a:xfrm>
            <a:off x="7127125" y="2687900"/>
            <a:ext cx="93300" cy="2796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nvSpPr>
        <p:spPr>
          <a:xfrm>
            <a:off x="633400" y="1894950"/>
            <a:ext cx="67386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Montserrat"/>
              <a:buChar char="-"/>
            </a:pPr>
            <a:r>
              <a:rPr b="1" lang="en">
                <a:solidFill>
                  <a:schemeClr val="dk1"/>
                </a:solidFill>
                <a:latin typeface="Montserrat"/>
                <a:ea typeface="Montserrat"/>
                <a:cs typeface="Montserrat"/>
                <a:sym typeface="Montserrat"/>
              </a:rPr>
              <a:t>Refresh Token</a:t>
            </a:r>
            <a:endParaRPr b="1">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Obtains new tokens </a:t>
            </a:r>
            <a:r>
              <a:rPr b="1" lang="en">
                <a:solidFill>
                  <a:schemeClr val="dk1"/>
                </a:solidFill>
                <a:latin typeface="Montserrat"/>
                <a:ea typeface="Montserrat"/>
                <a:cs typeface="Montserrat"/>
                <a:sym typeface="Montserrat"/>
              </a:rPr>
              <a:t>without reauthentication</a:t>
            </a:r>
            <a:endParaRPr b="1">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Long lived (hours, days)</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Sent in a request to /token to get a new access token</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93" name="Google Shape;93;p16"/>
          <p:cNvSpPr txBox="1"/>
          <p:nvPr/>
        </p:nvSpPr>
        <p:spPr>
          <a:xfrm>
            <a:off x="599050" y="497875"/>
            <a:ext cx="71430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Montserrat"/>
              <a:buChar char="-"/>
            </a:pPr>
            <a:r>
              <a:rPr b="1" lang="en">
                <a:latin typeface="Montserrat"/>
                <a:ea typeface="Montserrat"/>
                <a:cs typeface="Montserrat"/>
                <a:sym typeface="Montserrat"/>
              </a:rPr>
              <a:t>Access Token</a:t>
            </a:r>
            <a:endParaRPr b="1">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b="1" lang="en">
                <a:latin typeface="Montserrat"/>
                <a:ea typeface="Montserrat"/>
                <a:cs typeface="Montserrat"/>
                <a:sym typeface="Montserrat"/>
              </a:rPr>
              <a:t>Grants access</a:t>
            </a:r>
            <a:r>
              <a:rPr lang="en">
                <a:latin typeface="Montserrat"/>
                <a:ea typeface="Montserrat"/>
                <a:cs typeface="Montserrat"/>
                <a:sym typeface="Montserrat"/>
              </a:rPr>
              <a:t> to protected resources</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
                <a:latin typeface="Montserrat"/>
                <a:ea typeface="Montserrat"/>
                <a:cs typeface="Montserrat"/>
                <a:sym typeface="Montserrat"/>
              </a:rPr>
              <a:t>Short lived (minutes)</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en">
                <a:latin typeface="Montserrat"/>
                <a:ea typeface="Montserrat"/>
                <a:cs typeface="Montserrat"/>
                <a:sym typeface="Montserrat"/>
              </a:rPr>
              <a:t>Sent in HTTP Authorization </a:t>
            </a:r>
            <a:r>
              <a:rPr b="1" lang="en">
                <a:latin typeface="Montserrat"/>
                <a:ea typeface="Montserrat"/>
                <a:cs typeface="Montserrat"/>
                <a:sym typeface="Montserrat"/>
              </a:rPr>
              <a:t>header</a:t>
            </a:r>
            <a:r>
              <a:rPr lang="en">
                <a:latin typeface="Montserrat"/>
                <a:ea typeface="Montserrat"/>
                <a:cs typeface="Montserrat"/>
                <a:sym typeface="Montserrat"/>
              </a:rPr>
              <a:t> when accessing resources</a:t>
            </a:r>
            <a:endParaRPr>
              <a:latin typeface="Montserrat"/>
              <a:ea typeface="Montserrat"/>
              <a:cs typeface="Montserrat"/>
              <a:sym typeface="Montserrat"/>
            </a:endParaRPr>
          </a:p>
          <a:p>
            <a:pPr indent="0" lvl="0" marL="914400" rtl="0" algn="l">
              <a:spcBef>
                <a:spcPts val="0"/>
              </a:spcBef>
              <a:spcAft>
                <a:spcPts val="0"/>
              </a:spcAft>
              <a:buNone/>
            </a:pPr>
            <a:r>
              <a:rPr lang="en">
                <a:solidFill>
                  <a:schemeClr val="dk2"/>
                </a:solidFill>
                <a:highlight>
                  <a:schemeClr val="lt2"/>
                </a:highlight>
                <a:latin typeface="Courier New"/>
                <a:ea typeface="Courier New"/>
                <a:cs typeface="Courier New"/>
                <a:sym typeface="Courier New"/>
              </a:rPr>
              <a:t>Authorization: Bearer eyJhbGciOiJSUzI1NiIsInR5cCIgOiAiS</a:t>
            </a:r>
            <a:endParaRPr>
              <a:latin typeface="Montserrat"/>
              <a:ea typeface="Montserrat"/>
              <a:cs typeface="Montserrat"/>
              <a:sym typeface="Montserrat"/>
            </a:endParaRPr>
          </a:p>
        </p:txBody>
      </p:sp>
      <p:sp>
        <p:nvSpPr>
          <p:cNvPr id="94" name="Google Shape;94;p16"/>
          <p:cNvSpPr txBox="1"/>
          <p:nvPr/>
        </p:nvSpPr>
        <p:spPr>
          <a:xfrm>
            <a:off x="633400" y="3168125"/>
            <a:ext cx="70743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Montserrat"/>
              <a:buChar char="-"/>
            </a:pPr>
            <a:r>
              <a:rPr b="1" lang="en">
                <a:solidFill>
                  <a:schemeClr val="dk1"/>
                </a:solidFill>
                <a:latin typeface="Montserrat"/>
                <a:ea typeface="Montserrat"/>
                <a:cs typeface="Montserrat"/>
                <a:sym typeface="Montserrat"/>
              </a:rPr>
              <a:t>ID Token</a:t>
            </a:r>
            <a:endParaRPr b="1">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Provides user </a:t>
            </a:r>
            <a:r>
              <a:rPr b="1" lang="en">
                <a:solidFill>
                  <a:schemeClr val="dk1"/>
                </a:solidFill>
                <a:latin typeface="Montserrat"/>
                <a:ea typeface="Montserrat"/>
                <a:cs typeface="Montserrat"/>
                <a:sym typeface="Montserrat"/>
              </a:rPr>
              <a:t>identity information</a:t>
            </a:r>
            <a:r>
              <a:rPr lang="en">
                <a:solidFill>
                  <a:schemeClr val="dk1"/>
                </a:solidFill>
                <a:latin typeface="Montserrat"/>
                <a:ea typeface="Montserrat"/>
                <a:cs typeface="Montserrat"/>
                <a:sym typeface="Montserrat"/>
              </a:rPr>
              <a:t> to the client </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Short lived (minutes)</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It is meant to be used by the client only. So, it is not sent in web service requests</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95" name="Google Shape;95;p16"/>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ontserrat"/>
                <a:ea typeface="Montserrat"/>
                <a:cs typeface="Montserrat"/>
                <a:sym typeface="Montserrat"/>
              </a:rPr>
              <a:t>Tokens in the modern flow</a:t>
            </a:r>
            <a:endParaRPr>
              <a:latin typeface="Montserrat"/>
              <a:ea typeface="Montserrat"/>
              <a:cs typeface="Montserrat"/>
              <a:sym typeface="Montserrat"/>
            </a:endParaRPr>
          </a:p>
        </p:txBody>
      </p:sp>
      <p:pic>
        <p:nvPicPr>
          <p:cNvPr id="96" name="Google Shape;96;p16"/>
          <p:cNvPicPr preferRelativeResize="0"/>
          <p:nvPr/>
        </p:nvPicPr>
        <p:blipFill>
          <a:blip r:embed="rId3">
            <a:alphaModFix/>
          </a:blip>
          <a:stretch>
            <a:fillRect/>
          </a:stretch>
        </p:blipFill>
        <p:spPr>
          <a:xfrm>
            <a:off x="2761989" y="592763"/>
            <a:ext cx="187023" cy="187023"/>
          </a:xfrm>
          <a:prstGeom prst="rect">
            <a:avLst/>
          </a:prstGeom>
          <a:noFill/>
          <a:ln>
            <a:noFill/>
          </a:ln>
        </p:spPr>
      </p:pic>
      <p:pic>
        <p:nvPicPr>
          <p:cNvPr id="97" name="Google Shape;97;p16"/>
          <p:cNvPicPr preferRelativeResize="0"/>
          <p:nvPr/>
        </p:nvPicPr>
        <p:blipFill>
          <a:blip r:embed="rId4">
            <a:alphaModFix/>
          </a:blip>
          <a:stretch>
            <a:fillRect/>
          </a:stretch>
        </p:blipFill>
        <p:spPr>
          <a:xfrm>
            <a:off x="2762004" y="3248342"/>
            <a:ext cx="187024" cy="187025"/>
          </a:xfrm>
          <a:prstGeom prst="rect">
            <a:avLst/>
          </a:prstGeom>
          <a:noFill/>
          <a:ln>
            <a:noFill/>
          </a:ln>
        </p:spPr>
      </p:pic>
      <p:pic>
        <p:nvPicPr>
          <p:cNvPr id="98" name="Google Shape;98;p16"/>
          <p:cNvPicPr preferRelativeResize="0"/>
          <p:nvPr/>
        </p:nvPicPr>
        <p:blipFill>
          <a:blip r:embed="rId5">
            <a:alphaModFix/>
          </a:blip>
          <a:stretch>
            <a:fillRect/>
          </a:stretch>
        </p:blipFill>
        <p:spPr>
          <a:xfrm flipH="1" rot="10800000">
            <a:off x="2755041" y="1949688"/>
            <a:ext cx="200924" cy="200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Keycloak : What are we learning today?</a:t>
            </a:r>
            <a:endParaRPr/>
          </a:p>
        </p:txBody>
      </p:sp>
      <p:sp>
        <p:nvSpPr>
          <p:cNvPr id="104" name="Google Shape;10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AutoNum type="arabicPeriod"/>
            </a:pPr>
            <a:r>
              <a:rPr lang="en"/>
              <a:t>Understand Keycloak terminologies:</a:t>
            </a:r>
            <a:endParaRPr/>
          </a:p>
          <a:p>
            <a:pPr indent="-317500" lvl="1" marL="914400" rtl="0" algn="l">
              <a:spcBef>
                <a:spcPts val="0"/>
              </a:spcBef>
              <a:spcAft>
                <a:spcPts val="0"/>
              </a:spcAft>
              <a:buSzPts val="1400"/>
              <a:buAutoNum type="alphaLcPeriod"/>
            </a:pPr>
            <a:r>
              <a:rPr lang="en"/>
              <a:t>Realm</a:t>
            </a:r>
            <a:endParaRPr/>
          </a:p>
          <a:p>
            <a:pPr indent="-317500" lvl="1" marL="914400" rtl="0" algn="l">
              <a:spcBef>
                <a:spcPts val="0"/>
              </a:spcBef>
              <a:spcAft>
                <a:spcPts val="0"/>
              </a:spcAft>
              <a:buSzPts val="1400"/>
              <a:buAutoNum type="alphaLcPeriod"/>
            </a:pPr>
            <a:r>
              <a:rPr lang="en"/>
              <a:t>Client</a:t>
            </a:r>
            <a:endParaRPr/>
          </a:p>
          <a:p>
            <a:pPr indent="-317500" lvl="1" marL="914400" rtl="0" algn="l">
              <a:spcBef>
                <a:spcPts val="0"/>
              </a:spcBef>
              <a:spcAft>
                <a:spcPts val="0"/>
              </a:spcAft>
              <a:buSzPts val="1400"/>
              <a:buAutoNum type="alphaLcPeriod"/>
            </a:pPr>
            <a:r>
              <a:rPr lang="en"/>
              <a:t>User</a:t>
            </a:r>
            <a:endParaRPr/>
          </a:p>
          <a:p>
            <a:pPr indent="-317500" lvl="1" marL="914400" rtl="0" algn="l">
              <a:spcBef>
                <a:spcPts val="0"/>
              </a:spcBef>
              <a:spcAft>
                <a:spcPts val="0"/>
              </a:spcAft>
              <a:buSzPts val="1400"/>
              <a:buAutoNum type="alphaLcPeriod"/>
            </a:pPr>
            <a:r>
              <a:rPr lang="en"/>
              <a:t>Roles</a:t>
            </a:r>
            <a:endParaRPr/>
          </a:p>
          <a:p>
            <a:pPr indent="-342900" lvl="0" marL="457200" rtl="0" algn="l">
              <a:spcBef>
                <a:spcPts val="0"/>
              </a:spcBef>
              <a:spcAft>
                <a:spcPts val="0"/>
              </a:spcAft>
              <a:buSzPts val="1800"/>
              <a:buAutoNum type="arabicPeriod"/>
            </a:pPr>
            <a:r>
              <a:rPr lang="en"/>
              <a:t>Understanding flow for authentication.</a:t>
            </a:r>
            <a:endParaRPr/>
          </a:p>
          <a:p>
            <a:pPr indent="-342900" lvl="0" marL="457200" rtl="0" algn="l">
              <a:spcBef>
                <a:spcPts val="0"/>
              </a:spcBef>
              <a:spcAft>
                <a:spcPts val="0"/>
              </a:spcAft>
              <a:buSzPts val="1800"/>
              <a:buAutoNum type="arabicPeriod"/>
            </a:pPr>
            <a:r>
              <a:rPr lang="en"/>
              <a:t>Setting up keycloak Realm, Client, User, Role.</a:t>
            </a:r>
            <a:endParaRPr/>
          </a:p>
          <a:p>
            <a:pPr indent="-342900" lvl="0" marL="457200" rtl="0" algn="l">
              <a:spcBef>
                <a:spcPts val="0"/>
              </a:spcBef>
              <a:spcAft>
                <a:spcPts val="0"/>
              </a:spcAft>
              <a:buSzPts val="1800"/>
              <a:buAutoNum type="arabicPeriod"/>
            </a:pPr>
            <a:r>
              <a:rPr lang="en"/>
              <a:t>Configuring Keycloak use in Spring Boot application.</a:t>
            </a:r>
            <a:endParaRPr/>
          </a:p>
          <a:p>
            <a:pPr indent="-342900" lvl="0" marL="457200" rtl="0" algn="l">
              <a:spcBef>
                <a:spcPts val="0"/>
              </a:spcBef>
              <a:spcAft>
                <a:spcPts val="0"/>
              </a:spcAft>
              <a:buSzPts val="1800"/>
              <a:buAutoNum type="arabicPeriod"/>
            </a:pPr>
            <a:r>
              <a:rPr lang="en"/>
              <a:t>Extending Keycloak functionality a.k.a SPI.</a:t>
            </a:r>
            <a:endParaRPr/>
          </a:p>
          <a:p>
            <a:pPr indent="-342900" lvl="0" marL="457200" rtl="0" algn="l">
              <a:spcBef>
                <a:spcPts val="0"/>
              </a:spcBef>
              <a:spcAft>
                <a:spcPts val="0"/>
              </a:spcAft>
              <a:buSzPts val="1800"/>
              <a:buAutoNum type="arabicPeriod"/>
            </a:pPr>
            <a:r>
              <a:rPr lang="en"/>
              <a:t>Using the SPI we created for Merce.</a:t>
            </a:r>
            <a:endParaRPr/>
          </a:p>
          <a:p>
            <a:pPr indent="-342900" lvl="0" marL="457200" rtl="0" algn="l">
              <a:spcBef>
                <a:spcPts val="0"/>
              </a:spcBef>
              <a:spcAft>
                <a:spcPts val="0"/>
              </a:spcAft>
              <a:buSzPts val="1800"/>
              <a:buAutoNum type="arabicPeriod"/>
            </a:pPr>
            <a:r>
              <a:rPr lang="en"/>
              <a:t>Using Keycloak Admin API to manage keycloak.</a:t>
            </a:r>
            <a:endParaRPr/>
          </a:p>
          <a:p>
            <a:pPr indent="-342900" lvl="0" marL="457200" rtl="0" algn="l">
              <a:spcBef>
                <a:spcPts val="0"/>
              </a:spcBef>
              <a:spcAft>
                <a:spcPts val="0"/>
              </a:spcAft>
              <a:buSzPts val="1800"/>
              <a:buAutoNum type="arabicPeriod"/>
            </a:pPr>
            <a:r>
              <a:rPr lang="en"/>
              <a:t>Adding custom attributes to Keycloak’s User and include it in the Token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Keycloak Terminology : Realm</a:t>
            </a:r>
            <a:endParaRPr/>
          </a:p>
        </p:txBody>
      </p:sp>
      <p:sp>
        <p:nvSpPr>
          <p:cNvPr id="110" name="Google Shape;11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lang="en" sz="1400">
                <a:solidFill>
                  <a:schemeClr val="dk1"/>
                </a:solidFill>
              </a:rPr>
              <a:t>A Realm is a space where you manage objects including users, applications, roles etc.</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Realms are isolated from one another and can only manage and authenticate the users that they control.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When deciding what realms you need, </a:t>
            </a:r>
            <a:r>
              <a:rPr i="1" lang="en" sz="1400">
                <a:solidFill>
                  <a:schemeClr val="dk1"/>
                </a:solidFill>
              </a:rPr>
              <a:t>consider the kind of </a:t>
            </a:r>
            <a:r>
              <a:rPr b="1" i="1" lang="en" sz="1400">
                <a:solidFill>
                  <a:schemeClr val="dk1"/>
                </a:solidFill>
              </a:rPr>
              <a:t>isolation</a:t>
            </a:r>
            <a:r>
              <a:rPr lang="en" sz="1400">
                <a:solidFill>
                  <a:schemeClr val="dk1"/>
                </a:solidFill>
              </a:rPr>
              <a:t> you want to have for your users and applications.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A simple way to use a Realm is by Business Entity for example:</a:t>
            </a:r>
            <a:endParaRPr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MerceRealm : for Merce internal applications.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NSDLRealm : for NSDL applications.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CDSLRealm : for CDSL applications.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ProteanRealm : for Protean applications.</a:t>
            </a:r>
            <a:endParaRPr>
              <a:solidFill>
                <a:schemeClr val="dk1"/>
              </a:solidFill>
            </a:endParaRPr>
          </a:p>
          <a:p>
            <a:pPr indent="0" lvl="0" marL="457200" rtl="0" algn="l">
              <a:spcBef>
                <a:spcPts val="0"/>
              </a:spcBef>
              <a:spcAft>
                <a:spcPts val="0"/>
              </a:spcAft>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Key Idea here is “</a:t>
            </a:r>
            <a:r>
              <a:rPr b="1" lang="en" sz="1400">
                <a:solidFill>
                  <a:schemeClr val="dk1"/>
                </a:solidFill>
              </a:rPr>
              <a:t>ISOLATION</a:t>
            </a:r>
            <a:r>
              <a:rPr lang="en" sz="1400">
                <a:solidFill>
                  <a:schemeClr val="dk1"/>
                </a:solidFill>
              </a:rPr>
              <a:t>” needed for the requirement.</a:t>
            </a:r>
            <a:endParaRPr sz="14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Keycloak Terminology : </a:t>
            </a:r>
            <a:r>
              <a:rPr lang="en"/>
              <a:t>Client</a:t>
            </a:r>
            <a:endParaRPr/>
          </a:p>
        </p:txBody>
      </p:sp>
      <p:sp>
        <p:nvSpPr>
          <p:cNvPr id="116" name="Google Shape;11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17500" lvl="0" marL="457200" rtl="0" algn="l">
              <a:lnSpc>
                <a:spcPct val="100000"/>
              </a:lnSpc>
              <a:spcBef>
                <a:spcPts val="0"/>
              </a:spcBef>
              <a:spcAft>
                <a:spcPts val="0"/>
              </a:spcAft>
              <a:buClr>
                <a:schemeClr val="dk1"/>
              </a:buClr>
              <a:buSzPts val="1400"/>
              <a:buChar char="●"/>
            </a:pPr>
            <a:r>
              <a:rPr lang="en" sz="1400">
                <a:solidFill>
                  <a:schemeClr val="dk1"/>
                </a:solidFill>
              </a:rPr>
              <a:t>Clients are entities that can request Keycloak to authenticate a user. </a:t>
            </a:r>
            <a:endParaRPr sz="1400">
              <a:solidFill>
                <a:schemeClr val="dk1"/>
              </a:solidFill>
            </a:endParaRPr>
          </a:p>
          <a:p>
            <a:pPr indent="0" lvl="0" marL="457200" rtl="0" algn="l">
              <a:lnSpc>
                <a:spcPct val="100000"/>
              </a:lnSpc>
              <a:spcBef>
                <a:spcPts val="300"/>
              </a:spcBef>
              <a:spcAft>
                <a:spcPts val="0"/>
              </a:spcAft>
              <a:buNone/>
            </a:pPr>
            <a:r>
              <a:t/>
            </a:r>
            <a:endParaRPr sz="1400">
              <a:solidFill>
                <a:schemeClr val="dk1"/>
              </a:solidFill>
            </a:endParaRPr>
          </a:p>
          <a:p>
            <a:pPr indent="-317500" lvl="0" marL="457200" rtl="0" algn="l">
              <a:lnSpc>
                <a:spcPct val="100000"/>
              </a:lnSpc>
              <a:spcBef>
                <a:spcPts val="300"/>
              </a:spcBef>
              <a:spcAft>
                <a:spcPts val="0"/>
              </a:spcAft>
              <a:buClr>
                <a:schemeClr val="dk1"/>
              </a:buClr>
              <a:buSzPts val="1400"/>
              <a:buChar char="●"/>
            </a:pPr>
            <a:r>
              <a:rPr lang="en" sz="1400">
                <a:solidFill>
                  <a:schemeClr val="dk1"/>
                </a:solidFill>
              </a:rPr>
              <a:t>Most often, clients are applications and services that want to use Keycloak to secure themselves and provide a single sign-on solution. </a:t>
            </a:r>
            <a:endParaRPr sz="1400">
              <a:solidFill>
                <a:schemeClr val="dk1"/>
              </a:solidFill>
            </a:endParaRPr>
          </a:p>
          <a:p>
            <a:pPr indent="0" lvl="0" marL="457200" rtl="0" algn="l">
              <a:lnSpc>
                <a:spcPct val="100000"/>
              </a:lnSpc>
              <a:spcBef>
                <a:spcPts val="300"/>
              </a:spcBef>
              <a:spcAft>
                <a:spcPts val="0"/>
              </a:spcAft>
              <a:buNone/>
            </a:pPr>
            <a:r>
              <a:t/>
            </a:r>
            <a:endParaRPr sz="1400">
              <a:solidFill>
                <a:schemeClr val="dk1"/>
              </a:solidFill>
            </a:endParaRPr>
          </a:p>
          <a:p>
            <a:pPr indent="-317500" lvl="0" marL="457200" rtl="0" algn="l">
              <a:lnSpc>
                <a:spcPct val="100000"/>
              </a:lnSpc>
              <a:spcBef>
                <a:spcPts val="300"/>
              </a:spcBef>
              <a:spcAft>
                <a:spcPts val="0"/>
              </a:spcAft>
              <a:buClr>
                <a:schemeClr val="dk1"/>
              </a:buClr>
              <a:buSzPts val="1400"/>
              <a:buChar char="●"/>
            </a:pPr>
            <a:r>
              <a:rPr lang="en" sz="1400">
                <a:solidFill>
                  <a:schemeClr val="dk1"/>
                </a:solidFill>
              </a:rPr>
              <a:t>Clients can also be entities that just want to request identity information or an access token so that they can securely invoke other services on the network that are secured by Keycloak.</a:t>
            </a:r>
            <a:endParaRPr sz="1400">
              <a:solidFill>
                <a:schemeClr val="dk1"/>
              </a:solidFill>
            </a:endParaRPr>
          </a:p>
          <a:p>
            <a:pPr indent="0" lvl="0" marL="457200" rtl="0" algn="l">
              <a:lnSpc>
                <a:spcPct val="100000"/>
              </a:lnSpc>
              <a:spcBef>
                <a:spcPts val="300"/>
              </a:spcBef>
              <a:spcAft>
                <a:spcPts val="0"/>
              </a:spcAft>
              <a:buNone/>
            </a:pPr>
            <a:r>
              <a:t/>
            </a:r>
            <a:endParaRPr sz="1400">
              <a:solidFill>
                <a:schemeClr val="dk1"/>
              </a:solidFill>
            </a:endParaRPr>
          </a:p>
          <a:p>
            <a:pPr indent="-317500" lvl="0" marL="457200" rtl="0" algn="l">
              <a:lnSpc>
                <a:spcPct val="100000"/>
              </a:lnSpc>
              <a:spcBef>
                <a:spcPts val="300"/>
              </a:spcBef>
              <a:spcAft>
                <a:spcPts val="0"/>
              </a:spcAft>
              <a:buClr>
                <a:schemeClr val="dk1"/>
              </a:buClr>
              <a:buSzPts val="1400"/>
              <a:buChar char="●"/>
            </a:pPr>
            <a:r>
              <a:rPr lang="en" sz="1400">
                <a:solidFill>
                  <a:schemeClr val="dk1"/>
                </a:solidFill>
              </a:rPr>
              <a:t>Example of Client:</a:t>
            </a:r>
            <a:endParaRPr sz="1400">
              <a:solidFill>
                <a:schemeClr val="dk1"/>
              </a:solidFill>
            </a:endParaRPr>
          </a:p>
          <a:p>
            <a:pPr indent="-317500" lvl="1" marL="914400" rtl="0" algn="l">
              <a:lnSpc>
                <a:spcPct val="100000"/>
              </a:lnSpc>
              <a:spcBef>
                <a:spcPts val="300"/>
              </a:spcBef>
              <a:spcAft>
                <a:spcPts val="0"/>
              </a:spcAft>
              <a:buClr>
                <a:schemeClr val="dk1"/>
              </a:buClr>
              <a:buSzPts val="1400"/>
              <a:buChar char="○"/>
            </a:pPr>
            <a:r>
              <a:rPr lang="en">
                <a:solidFill>
                  <a:schemeClr val="dk1"/>
                </a:solidFill>
              </a:rPr>
              <a:t>springboot-app</a:t>
            </a:r>
            <a:endParaRPr>
              <a:solidFill>
                <a:schemeClr val="dk1"/>
              </a:solidFill>
            </a:endParaRPr>
          </a:p>
          <a:p>
            <a:pPr indent="-317500" lvl="1" marL="914400" rtl="0" algn="l">
              <a:lnSpc>
                <a:spcPct val="100000"/>
              </a:lnSpc>
              <a:spcBef>
                <a:spcPts val="300"/>
              </a:spcBef>
              <a:spcAft>
                <a:spcPts val="0"/>
              </a:spcAft>
              <a:buClr>
                <a:schemeClr val="dk1"/>
              </a:buClr>
              <a:buSzPts val="1400"/>
              <a:buChar char="○"/>
            </a:pPr>
            <a:r>
              <a:rPr lang="en">
                <a:solidFill>
                  <a:schemeClr val="dk1"/>
                </a:solidFill>
              </a:rPr>
              <a:t>php-app</a:t>
            </a:r>
            <a:endParaRPr>
              <a:solidFill>
                <a:schemeClr val="dk1"/>
              </a:solidFill>
            </a:endParaRPr>
          </a:p>
          <a:p>
            <a:pPr indent="-317500" lvl="1" marL="914400" rtl="0" algn="l">
              <a:lnSpc>
                <a:spcPct val="100000"/>
              </a:lnSpc>
              <a:spcBef>
                <a:spcPts val="300"/>
              </a:spcBef>
              <a:spcAft>
                <a:spcPts val="0"/>
              </a:spcAft>
              <a:buClr>
                <a:schemeClr val="dk1"/>
              </a:buClr>
              <a:buSzPts val="1400"/>
              <a:buChar char="○"/>
            </a:pPr>
            <a:r>
              <a:rPr lang="en">
                <a:solidFill>
                  <a:schemeClr val="dk1"/>
                </a:solidFill>
              </a:rPr>
              <a:t>angular-app</a:t>
            </a:r>
            <a:endParaRPr>
              <a:solidFill>
                <a:schemeClr val="dk1"/>
              </a:solidFill>
            </a:endParaRPr>
          </a:p>
          <a:p>
            <a:pPr indent="0" lvl="0" marL="0" rtl="0" algn="l">
              <a:spcBef>
                <a:spcPts val="300"/>
              </a:spcBef>
              <a:spcAft>
                <a:spcPts val="0"/>
              </a:spcAft>
              <a:buNone/>
            </a:pPr>
            <a:r>
              <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Keycloak Terminology : </a:t>
            </a:r>
            <a:r>
              <a:rPr lang="en"/>
              <a:t>User</a:t>
            </a:r>
            <a:endParaRPr/>
          </a:p>
        </p:txBody>
      </p:sp>
      <p:sp>
        <p:nvSpPr>
          <p:cNvPr id="122" name="Google Shape;122;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lnSpc>
                <a:spcPct val="100000"/>
              </a:lnSpc>
              <a:spcBef>
                <a:spcPts val="0"/>
              </a:spcBef>
              <a:spcAft>
                <a:spcPts val="0"/>
              </a:spcAft>
              <a:buClr>
                <a:schemeClr val="dk1"/>
              </a:buClr>
              <a:buSzPts val="1400"/>
              <a:buChar char="●"/>
            </a:pPr>
            <a:r>
              <a:rPr lang="en" sz="1400">
                <a:solidFill>
                  <a:schemeClr val="dk1"/>
                </a:solidFill>
              </a:rPr>
              <a:t>Users are entities that are able to log into your system. </a:t>
            </a:r>
            <a:endParaRPr sz="1400">
              <a:solidFill>
                <a:schemeClr val="dk1"/>
              </a:solidFill>
            </a:endParaRPr>
          </a:p>
          <a:p>
            <a:pPr indent="0" lvl="0" marL="457200" rtl="0" algn="l">
              <a:lnSpc>
                <a:spcPct val="100000"/>
              </a:lnSpc>
              <a:spcBef>
                <a:spcPts val="0"/>
              </a:spcBef>
              <a:spcAft>
                <a:spcPts val="0"/>
              </a:spcAft>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They can have attributes associated with themselves like email, username, address, phone number, and birthday. </a:t>
            </a:r>
            <a:endParaRPr sz="1400">
              <a:solidFill>
                <a:schemeClr val="dk1"/>
              </a:solidFill>
            </a:endParaRPr>
          </a:p>
          <a:p>
            <a:pPr indent="0" lvl="0" marL="457200" rtl="0" algn="l">
              <a:lnSpc>
                <a:spcPct val="100000"/>
              </a:lnSpc>
              <a:spcBef>
                <a:spcPts val="0"/>
              </a:spcBef>
              <a:spcAft>
                <a:spcPts val="0"/>
              </a:spcAft>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They can be assigned group membership and have specific roles assigned to them.</a:t>
            </a:r>
            <a:endParaRPr sz="1400">
              <a:solidFill>
                <a:schemeClr val="dk1"/>
              </a:solidFill>
            </a:endParaRPr>
          </a:p>
          <a:p>
            <a:pPr indent="0" lvl="0" marL="457200" rtl="0" algn="l">
              <a:lnSpc>
                <a:spcPct val="100000"/>
              </a:lnSpc>
              <a:spcBef>
                <a:spcPts val="0"/>
              </a:spcBef>
              <a:spcAft>
                <a:spcPts val="0"/>
              </a:spcAft>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We can add any custom attribute to Keycloak User and can retrieve it as a part of Keycloak user object.</a:t>
            </a:r>
            <a:endParaRPr sz="1400">
              <a:solidFill>
                <a:schemeClr val="dk1"/>
              </a:solidFill>
            </a:endParaRPr>
          </a:p>
          <a:p>
            <a:pPr indent="0" lvl="0" marL="457200" rtl="0" algn="l">
              <a:lnSpc>
                <a:spcPct val="100000"/>
              </a:lnSpc>
              <a:spcBef>
                <a:spcPts val="0"/>
              </a:spcBef>
              <a:spcAft>
                <a:spcPts val="0"/>
              </a:spcAft>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User example: </a:t>
            </a:r>
            <a:r>
              <a:rPr lang="en" sz="1400" u="sng">
                <a:solidFill>
                  <a:schemeClr val="hlink"/>
                </a:solidFill>
                <a:hlinkClick r:id="rId3"/>
              </a:rPr>
              <a:t>bhavya@merce.co</a:t>
            </a:r>
            <a:endParaRPr sz="1400">
              <a:solidFill>
                <a:schemeClr val="dk1"/>
              </a:solidFill>
            </a:endParaRPr>
          </a:p>
          <a:p>
            <a:pPr indent="0" lvl="0" marL="0" rtl="0" algn="l">
              <a:spcBef>
                <a:spcPts val="0"/>
              </a:spcBef>
              <a:spcAft>
                <a:spcPts val="0"/>
              </a:spcAft>
              <a:buNone/>
            </a:pPr>
            <a:r>
              <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Keycloak Terminology : Role</a:t>
            </a:r>
            <a:endParaRPr/>
          </a:p>
          <a:p>
            <a:pPr indent="0" lvl="0" marL="0" rtl="0" algn="l">
              <a:spcBef>
                <a:spcPts val="0"/>
              </a:spcBef>
              <a:spcAft>
                <a:spcPts val="0"/>
              </a:spcAft>
              <a:buNone/>
            </a:pPr>
            <a:r>
              <a:t/>
            </a:r>
            <a:endParaRPr/>
          </a:p>
        </p:txBody>
      </p:sp>
      <p:sp>
        <p:nvSpPr>
          <p:cNvPr id="128" name="Google Shape;12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lnSpc>
                <a:spcPct val="100000"/>
              </a:lnSpc>
              <a:spcBef>
                <a:spcPts val="0"/>
              </a:spcBef>
              <a:spcAft>
                <a:spcPts val="0"/>
              </a:spcAft>
              <a:buClr>
                <a:schemeClr val="dk1"/>
              </a:buClr>
              <a:buSzPts val="1400"/>
              <a:buChar char="●"/>
            </a:pPr>
            <a:r>
              <a:rPr lang="en" sz="1400">
                <a:solidFill>
                  <a:schemeClr val="dk1"/>
                </a:solidFill>
              </a:rPr>
              <a:t>Roles identify a type or category of user. </a:t>
            </a:r>
            <a:endParaRPr sz="1400">
              <a:solidFill>
                <a:schemeClr val="dk1"/>
              </a:solidFill>
            </a:endParaRPr>
          </a:p>
          <a:p>
            <a:pPr indent="0" lvl="0" marL="457200" rtl="0" algn="l">
              <a:lnSpc>
                <a:spcPct val="100000"/>
              </a:lnSpc>
              <a:spcBef>
                <a:spcPts val="0"/>
              </a:spcBef>
              <a:spcAft>
                <a:spcPts val="0"/>
              </a:spcAft>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Admin, user, manager, and employee are all typical roles that may exist in an organization. </a:t>
            </a:r>
            <a:endParaRPr sz="1400">
              <a:solidFill>
                <a:schemeClr val="dk1"/>
              </a:solidFill>
            </a:endParaRPr>
          </a:p>
          <a:p>
            <a:pPr indent="0" lvl="0" marL="457200" rtl="0" algn="l">
              <a:lnSpc>
                <a:spcPct val="100000"/>
              </a:lnSpc>
              <a:spcBef>
                <a:spcPts val="0"/>
              </a:spcBef>
              <a:spcAft>
                <a:spcPts val="0"/>
              </a:spcAft>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Applications often assign access and permissions to specific roles rather than individual users as dealing with users can be too fine-grained and hard to manage.</a:t>
            </a:r>
            <a:endParaRPr sz="1400">
              <a:solidFill>
                <a:schemeClr val="dk1"/>
              </a:solidFill>
            </a:endParaRPr>
          </a:p>
          <a:p>
            <a:pPr indent="0" lvl="0" marL="457200" rtl="0" algn="l">
              <a:lnSpc>
                <a:spcPct val="100000"/>
              </a:lnSpc>
              <a:spcBef>
                <a:spcPts val="0"/>
              </a:spcBef>
              <a:spcAft>
                <a:spcPts val="0"/>
              </a:spcAft>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Roles are embedded into the User access Token which the downstream applications can use to manage authorization.</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