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ed6c70af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ed6c70af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5d280662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255d280662d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5d280662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255d280662d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e9bef8fb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22e9bef8fb7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ead647d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22ead647dc4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ed6c70af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2ed6c70af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e9bef8fb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22e9bef8fb7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e9bef8fb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g22e9bef8fb7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ed6c70af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2ed6c70af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2ed6c70af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2ed6c70af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ed6c70af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2ed6c70af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b137d6d30_7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22b137d6d30_7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ed6c70af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ed6c70af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ed6c70af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ed6c70af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e9bef8fb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g22e9bef8fb7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e9bef8fb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22e9bef8fb7_0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b137d6d30_7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22b137d6d30_7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b137d6d3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22b137d6d30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b137d6d3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22b137d6d30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5d28066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255d280662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5d280662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255d280662d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5d280662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255d280662d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5d280662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255d280662d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"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4" name="Google Shape;54;p13"/>
          <p:cNvGrpSpPr/>
          <p:nvPr/>
        </p:nvGrpSpPr>
        <p:grpSpPr>
          <a:xfrm>
            <a:off x="7063920" y="4355280"/>
            <a:ext cx="1956960" cy="615600"/>
            <a:chOff x="7063920" y="4355280"/>
            <a:chExt cx="1956960" cy="615600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255880" y="4355280"/>
              <a:ext cx="765000" cy="601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/>
            <p:nvPr/>
          </p:nvSpPr>
          <p:spPr>
            <a:xfrm>
              <a:off x="7063920" y="4670280"/>
              <a:ext cx="1207440" cy="3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4191"/>
                </a:buClr>
                <a:buSzPts val="1600"/>
                <a:buFont typeface="Montserrat"/>
                <a:buNone/>
              </a:pPr>
              <a:r>
                <a:rPr b="0" i="0" lang="en" sz="1600" u="none" cap="none" strike="noStrike">
                  <a:solidFill>
                    <a:srgbClr val="2D419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ogo, company name&#10;&#10;Description automatically generated" id="57" name="Google Shape;57;p13"/>
          <p:cNvPicPr preferRelativeResize="0"/>
          <p:nvPr/>
        </p:nvPicPr>
        <p:blipFill rotWithShape="1">
          <a:blip r:embed="rId2">
            <a:alphaModFix/>
          </a:blip>
          <a:srcRect b="33395" l="10669" r="9596" t="31566"/>
          <a:stretch/>
        </p:blipFill>
        <p:spPr>
          <a:xfrm>
            <a:off x="223200" y="4670280"/>
            <a:ext cx="1141200" cy="33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60" y="-5760"/>
            <a:ext cx="9020880" cy="119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0" y="860760"/>
            <a:ext cx="122400" cy="572400"/>
          </a:xfrm>
          <a:prstGeom prst="rect">
            <a:avLst/>
          </a:prstGeom>
          <a:solidFill>
            <a:srgbClr val="247C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374335" y="1545605"/>
            <a:ext cx="8520000" cy="20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Keycloak for Auth and user Management</a:t>
            </a:r>
            <a:endParaRPr sz="5200"/>
          </a:p>
        </p:txBody>
      </p:sp>
      <p:sp>
        <p:nvSpPr>
          <p:cNvPr id="125" name="Google Shape;125;p26"/>
          <p:cNvSpPr txBox="1"/>
          <p:nvPr/>
        </p:nvSpPr>
        <p:spPr>
          <a:xfrm>
            <a:off x="311750" y="3358350"/>
            <a:ext cx="852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</a:rPr>
              <a:t>Part 3</a:t>
            </a: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0" y="209750"/>
            <a:ext cx="43113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AppModule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12000" y="1203475"/>
            <a:ext cx="26004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 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KeycloakAngularModule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KeycloakService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APP_INITIALIZER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your AppModule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 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initializeKeycloak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from utils/keycloak-initializer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525" y="209750"/>
            <a:ext cx="4727301" cy="43636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5" name="Google Shape;195;p35"/>
          <p:cNvSpPr/>
          <p:nvPr/>
        </p:nvSpPr>
        <p:spPr>
          <a:xfrm>
            <a:off x="4349450" y="292400"/>
            <a:ext cx="2340000" cy="2163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5"/>
          <p:cNvSpPr/>
          <p:nvPr/>
        </p:nvSpPr>
        <p:spPr>
          <a:xfrm>
            <a:off x="4489325" y="1042850"/>
            <a:ext cx="2454600" cy="2163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2000" y="122150"/>
            <a:ext cx="37449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Guard Configuration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12000" y="1203475"/>
            <a:ext cx="25113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 Guard: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AuthGuard is an angular route guard used to protect the routes from unauthenticated people.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925" y="122150"/>
            <a:ext cx="4663205" cy="45035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4" name="Google Shape;204;p36"/>
          <p:cNvSpPr/>
          <p:nvPr/>
        </p:nvSpPr>
        <p:spPr>
          <a:xfrm>
            <a:off x="4603800" y="3319300"/>
            <a:ext cx="2111100" cy="1527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6"/>
          <p:cNvSpPr/>
          <p:nvPr/>
        </p:nvSpPr>
        <p:spPr>
          <a:xfrm>
            <a:off x="4654675" y="3560950"/>
            <a:ext cx="3217500" cy="495900"/>
          </a:xfrm>
          <a:prstGeom prst="frame">
            <a:avLst>
              <a:gd fmla="val 11763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312000" y="122150"/>
            <a:ext cx="36558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Guard Configuration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312000" y="1203475"/>
            <a:ext cx="34143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AuthGuard to Your Route: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It is implemented using the canActivate interface which implements a canActivate function that checks whether the current user has permission to activate the requested route.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125" y="122150"/>
            <a:ext cx="4516639" cy="4868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3" name="Google Shape;213;p37"/>
          <p:cNvSpPr/>
          <p:nvPr/>
        </p:nvSpPr>
        <p:spPr>
          <a:xfrm>
            <a:off x="4184100" y="2289175"/>
            <a:ext cx="2174700" cy="623100"/>
          </a:xfrm>
          <a:prstGeom prst="frame">
            <a:avLst>
              <a:gd fmla="val 4084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2000" y="59578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Interceptor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312000" y="626575"/>
            <a:ext cx="8373000" cy="17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lnSpcReduction="20000"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Angular HttpInterceptor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Transforms requests before sending them out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Keycloak-Angular HttpInterceptor: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the Authorization header in the format of: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CCCCCC"/>
                </a:highlight>
                <a:latin typeface="Courier New"/>
                <a:ea typeface="Courier New"/>
                <a:cs typeface="Courier New"/>
                <a:sym typeface="Courier New"/>
              </a:rPr>
              <a:t>Authorization: Bearer **_TOKEN_**</a:t>
            </a:r>
            <a:endParaRPr b="1" sz="1500">
              <a:solidFill>
                <a:schemeClr val="dk1"/>
              </a:solidFill>
              <a:highlight>
                <a:srgbClr val="CCCC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Enabled by defaut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Some end points can be excluded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25" y="2480875"/>
            <a:ext cx="6362700" cy="904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Demo</a:t>
            </a:r>
            <a:endParaRPr sz="5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Theme Development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312000" y="1203475"/>
            <a:ext cx="81699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can modify this UI  page according to our requirements.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following theme types can be modified: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Login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Account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Admin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Theme Development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237" y="1022588"/>
            <a:ext cx="5470317" cy="3369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Theme Development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187" y="841550"/>
            <a:ext cx="7291626" cy="373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025" y="841550"/>
            <a:ext cx="5373175" cy="352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9" name="Google Shape;249;p43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Theme Development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77" y="841550"/>
            <a:ext cx="8853498" cy="27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4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Theme </a:t>
            </a: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Directory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4"/>
          <p:cNvSpPr/>
          <p:nvPr/>
        </p:nvSpPr>
        <p:spPr>
          <a:xfrm>
            <a:off x="178675" y="972475"/>
            <a:ext cx="8520000" cy="338700"/>
          </a:xfrm>
          <a:prstGeom prst="frame">
            <a:avLst>
              <a:gd fmla="val 6654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4"/>
          <p:cNvSpPr/>
          <p:nvPr/>
        </p:nvSpPr>
        <p:spPr>
          <a:xfrm>
            <a:off x="178675" y="1449925"/>
            <a:ext cx="5112000" cy="3387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4"/>
          <p:cNvSpPr txBox="1"/>
          <p:nvPr/>
        </p:nvSpPr>
        <p:spPr>
          <a:xfrm>
            <a:off x="686750" y="521425"/>
            <a:ext cx="14118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Folder Structure</a:t>
            </a:r>
            <a:endParaRPr sz="1000"/>
          </a:p>
        </p:txBody>
      </p:sp>
      <p:cxnSp>
        <p:nvCxnSpPr>
          <p:cNvPr id="259" name="Google Shape;259;p44"/>
          <p:cNvCxnSpPr>
            <a:stCxn id="258" idx="3"/>
            <a:endCxn id="256" idx="0"/>
          </p:cNvCxnSpPr>
          <p:nvPr/>
        </p:nvCxnSpPr>
        <p:spPr>
          <a:xfrm>
            <a:off x="2098550" y="690775"/>
            <a:ext cx="2340000" cy="2817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0" name="Google Shape;260;p44"/>
          <p:cNvSpPr txBox="1"/>
          <p:nvPr/>
        </p:nvSpPr>
        <p:spPr>
          <a:xfrm>
            <a:off x="6208350" y="1485707"/>
            <a:ext cx="11388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Themes</a:t>
            </a:r>
            <a:endParaRPr sz="1000"/>
          </a:p>
        </p:txBody>
      </p:sp>
      <p:cxnSp>
        <p:nvCxnSpPr>
          <p:cNvPr id="261" name="Google Shape;261;p44"/>
          <p:cNvCxnSpPr>
            <a:stCxn id="260" idx="1"/>
            <a:endCxn id="257" idx="3"/>
          </p:cNvCxnSpPr>
          <p:nvPr/>
        </p:nvCxnSpPr>
        <p:spPr>
          <a:xfrm rot="10800000">
            <a:off x="5290650" y="1619357"/>
            <a:ext cx="917700" cy="357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2" name="Google Shape;262;p44"/>
          <p:cNvSpPr/>
          <p:nvPr/>
        </p:nvSpPr>
        <p:spPr>
          <a:xfrm>
            <a:off x="203775" y="1932550"/>
            <a:ext cx="5112000" cy="2670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4"/>
          <p:cNvSpPr txBox="1"/>
          <p:nvPr/>
        </p:nvSpPr>
        <p:spPr>
          <a:xfrm>
            <a:off x="5875550" y="2022100"/>
            <a:ext cx="16332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Theme Folder Structure</a:t>
            </a:r>
            <a:endParaRPr sz="1000"/>
          </a:p>
        </p:txBody>
      </p:sp>
      <p:cxnSp>
        <p:nvCxnSpPr>
          <p:cNvPr id="264" name="Google Shape;264;p44"/>
          <p:cNvCxnSpPr>
            <a:stCxn id="263" idx="1"/>
            <a:endCxn id="262" idx="3"/>
          </p:cNvCxnSpPr>
          <p:nvPr/>
        </p:nvCxnSpPr>
        <p:spPr>
          <a:xfrm rot="10800000">
            <a:off x="5315750" y="2066050"/>
            <a:ext cx="559800" cy="1254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5" name="Google Shape;265;p44"/>
          <p:cNvSpPr/>
          <p:nvPr/>
        </p:nvSpPr>
        <p:spPr>
          <a:xfrm>
            <a:off x="3729354" y="2343475"/>
            <a:ext cx="1902300" cy="3387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4"/>
          <p:cNvSpPr/>
          <p:nvPr/>
        </p:nvSpPr>
        <p:spPr>
          <a:xfrm>
            <a:off x="87600" y="3241275"/>
            <a:ext cx="8084400" cy="3630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4"/>
          <p:cNvSpPr txBox="1"/>
          <p:nvPr/>
        </p:nvSpPr>
        <p:spPr>
          <a:xfrm>
            <a:off x="3845329" y="4205575"/>
            <a:ext cx="5598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i18n</a:t>
            </a:r>
            <a:endParaRPr/>
          </a:p>
        </p:txBody>
      </p:sp>
      <p:cxnSp>
        <p:nvCxnSpPr>
          <p:cNvPr id="268" name="Google Shape;268;p44"/>
          <p:cNvCxnSpPr>
            <a:stCxn id="267" idx="0"/>
            <a:endCxn id="266" idx="2"/>
          </p:cNvCxnSpPr>
          <p:nvPr/>
        </p:nvCxnSpPr>
        <p:spPr>
          <a:xfrm rot="-5400000">
            <a:off x="3826879" y="3902725"/>
            <a:ext cx="601200" cy="45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4729888" y="1927726"/>
            <a:ext cx="4013421" cy="122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Montserrat"/>
              <a:buNone/>
            </a:pPr>
            <a:r>
              <a:rPr b="1" lang="en" sz="4000">
                <a:solidFill>
                  <a:srgbClr val="247C73"/>
                </a:solidFill>
                <a:latin typeface="Montserrat"/>
                <a:ea typeface="Montserrat"/>
                <a:cs typeface="Montserrat"/>
                <a:sym typeface="Montserrat"/>
              </a:rPr>
              <a:t>Keycloak In Angular Application</a:t>
            </a:r>
            <a:endParaRPr b="1" sz="4000" strike="noStrike">
              <a:solidFill>
                <a:srgbClr val="247C73"/>
              </a:solidFill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75" y="1347101"/>
            <a:ext cx="4010890" cy="168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50" y="1524000"/>
            <a:ext cx="725805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i18n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5"/>
          <p:cNvSpPr/>
          <p:nvPr/>
        </p:nvSpPr>
        <p:spPr>
          <a:xfrm>
            <a:off x="5761100" y="1401625"/>
            <a:ext cx="2235900" cy="3879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311850" y="223053"/>
            <a:ext cx="8520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Theme</a:t>
            </a: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Template</a:t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6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Templates are defined using Freemarker templating library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It is an Apache open source project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Features: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Conditionals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Loops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Functions for strings, numbers, datetime, and so 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Access to Keycloak objects like realm, p</a:t>
            </a:r>
            <a:r>
              <a:rPr lang="en"/>
              <a:t>roperties</a:t>
            </a:r>
            <a:r>
              <a:rPr lang="en"/>
              <a:t>, </a:t>
            </a:r>
            <a:r>
              <a:rPr lang="en"/>
              <a:t>social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type="title"/>
          </p:nvPr>
        </p:nvSpPr>
        <p:spPr>
          <a:xfrm>
            <a:off x="312010" y="1545605"/>
            <a:ext cx="8520000" cy="20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								</a:t>
            </a:r>
            <a:r>
              <a:rPr b="1" lang="en" sz="3500"/>
              <a:t>Q &amp; A</a:t>
            </a:r>
            <a:endParaRPr b="1"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type="title"/>
          </p:nvPr>
        </p:nvSpPr>
        <p:spPr>
          <a:xfrm>
            <a:off x="312010" y="1545605"/>
            <a:ext cx="8520000" cy="205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								</a:t>
            </a:r>
            <a:r>
              <a:rPr b="1" lang="en" sz="3500"/>
              <a:t>Thank you!</a:t>
            </a:r>
            <a:endParaRPr b="1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title"/>
          </p:nvPr>
        </p:nvSpPr>
        <p:spPr>
          <a:xfrm>
            <a:off x="500575" y="318975"/>
            <a:ext cx="8331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we going to learn today?</a:t>
            </a:r>
            <a:endParaRPr b="1" sz="2800" strike="noStrike">
              <a:solidFill>
                <a:schemeClr val="dk1"/>
              </a:solidFill>
            </a:endParaRPr>
          </a:p>
        </p:txBody>
      </p:sp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500575" y="1507325"/>
            <a:ext cx="8331000" cy="214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Keycloak Configure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Keycloak Integration Steps in Angular Project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Feature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Auth Guard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Interceptor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Keycloak Theme Development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947" y="1148673"/>
            <a:ext cx="3754200" cy="3470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3" name="Google Shape;143;p29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Configure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312000" y="1203475"/>
            <a:ext cx="36552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lnSpcReduction="20000"/>
          </a:bodyPr>
          <a:lstStyle/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Installation and configuration of Keycloak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After Installation and configuration, have to do some additional changes for frontend as below: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By specifying "</a:t>
            </a:r>
            <a:r>
              <a:rPr b="1"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http://www.bigban.com/*</a:t>
            </a: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" as a valid redirect URI, you're essentially allowing Keycloak to redirect the user back to any page or path within your Angular application after authentication or authorization.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e also need to configure </a:t>
            </a:r>
            <a:r>
              <a:rPr b="1"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Web Origin</a:t>
            </a: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 in Keycloak so that it returns the </a:t>
            </a:r>
            <a:r>
              <a:rPr b="1"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Access-Control-Allow-Origin</a:t>
            </a: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 header when the request comes from these Web Origin</a:t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5414102" y="2295729"/>
            <a:ext cx="1839600" cy="2877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9"/>
          <p:cNvSpPr/>
          <p:nvPr/>
        </p:nvSpPr>
        <p:spPr>
          <a:xfrm>
            <a:off x="5378769" y="3605029"/>
            <a:ext cx="1727100" cy="2628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9"/>
          <p:cNvSpPr txBox="1"/>
          <p:nvPr/>
        </p:nvSpPr>
        <p:spPr>
          <a:xfrm>
            <a:off x="5054500" y="697475"/>
            <a:ext cx="851100" cy="3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Redirect URI</a:t>
            </a:r>
            <a:endParaRPr sz="900"/>
          </a:p>
        </p:txBody>
      </p:sp>
      <p:cxnSp>
        <p:nvCxnSpPr>
          <p:cNvPr id="148" name="Google Shape;148;p29"/>
          <p:cNvCxnSpPr>
            <a:stCxn id="147" idx="2"/>
            <a:endCxn id="145" idx="0"/>
          </p:cNvCxnSpPr>
          <p:nvPr/>
        </p:nvCxnSpPr>
        <p:spPr>
          <a:xfrm flipH="1" rot="-5400000">
            <a:off x="5269300" y="1231325"/>
            <a:ext cx="1275300" cy="853800"/>
          </a:xfrm>
          <a:prstGeom prst="bentConnector3">
            <a:avLst>
              <a:gd fmla="val 4999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9" name="Google Shape;149;p29"/>
          <p:cNvSpPr txBox="1"/>
          <p:nvPr/>
        </p:nvSpPr>
        <p:spPr>
          <a:xfrm>
            <a:off x="5415200" y="4544750"/>
            <a:ext cx="1239000" cy="3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Web Origin(CORS)</a:t>
            </a:r>
            <a:endParaRPr sz="900"/>
          </a:p>
        </p:txBody>
      </p:sp>
      <p:cxnSp>
        <p:nvCxnSpPr>
          <p:cNvPr id="150" name="Google Shape;150;p29"/>
          <p:cNvCxnSpPr>
            <a:endCxn id="146" idx="2"/>
          </p:cNvCxnSpPr>
          <p:nvPr/>
        </p:nvCxnSpPr>
        <p:spPr>
          <a:xfrm rot="-5400000">
            <a:off x="5807319" y="4058629"/>
            <a:ext cx="625800" cy="244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</a:rPr>
              <a:t>Keycloak Integration Steps in Angular Project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2000" y="1203475"/>
            <a:ext cx="43623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Installation of Keycloak Packages according to angular version: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npm install keycloak-angular keycloak-js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 versions of installed packages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Note: </a:t>
            </a:r>
            <a:r>
              <a:rPr lang="en" sz="1100">
                <a:solidFill>
                  <a:srgbClr val="252525"/>
                </a:solidFill>
              </a:rPr>
              <a:t>For this demo we are using Angular 14, which is why</a:t>
            </a:r>
            <a:endParaRPr sz="1100">
              <a:solidFill>
                <a:srgbClr val="252525"/>
              </a:solidFill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52525"/>
                </a:solidFill>
              </a:rPr>
              <a:t>I ran the </a:t>
            </a:r>
            <a:r>
              <a:rPr b="1" lang="en" sz="1100">
                <a:solidFill>
                  <a:srgbClr val="252525"/>
                </a:solidFill>
              </a:rPr>
              <a:t>npm install keycloak-angular@12 and keycloak-js@18 commands compatible with my version.</a:t>
            </a:r>
            <a:endParaRPr b="1" sz="1100">
              <a:solidFill>
                <a:srgbClr val="252525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300" y="1570328"/>
            <a:ext cx="4164900" cy="20028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8" name="Google Shape;158;p30"/>
          <p:cNvSpPr/>
          <p:nvPr/>
        </p:nvSpPr>
        <p:spPr>
          <a:xfrm>
            <a:off x="4794550" y="2861475"/>
            <a:ext cx="2543700" cy="3561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Feature of Keycloak-angular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312000" y="841550"/>
            <a:ext cx="8520000" cy="3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These features will be available after installing this package: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1" lang="en" sz="1200">
                <a:solidFill>
                  <a:srgbClr val="252525"/>
                </a:solidFill>
              </a:rPr>
              <a:t>init(options: KeycloakOptions): Promise&lt;boolean&gt;</a:t>
            </a:r>
            <a:endParaRPr b="1" sz="1200">
              <a:solidFill>
                <a:srgbClr val="252525"/>
              </a:solidFill>
            </a:endParaRPr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200">
                <a:solidFill>
                  <a:srgbClr val="252525"/>
                </a:solidFill>
              </a:rPr>
              <a:t>This function </a:t>
            </a:r>
            <a:r>
              <a:rPr b="1" lang="en" sz="1200">
                <a:solidFill>
                  <a:srgbClr val="252525"/>
                </a:solidFill>
              </a:rPr>
              <a:t>initializes</a:t>
            </a:r>
            <a:r>
              <a:rPr lang="en" sz="1200">
                <a:solidFill>
                  <a:srgbClr val="252525"/>
                </a:solidFill>
              </a:rPr>
              <a:t> the Keycloak client with the provided options.</a:t>
            </a:r>
            <a:endParaRPr sz="1200">
              <a:solidFill>
                <a:srgbClr val="252525"/>
              </a:solidFill>
            </a:endParaRPr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200">
                <a:solidFill>
                  <a:srgbClr val="252525"/>
                </a:solidFill>
              </a:rPr>
              <a:t>It returns a Promise that resolves to a </a:t>
            </a:r>
            <a:r>
              <a:rPr b="1" lang="en" sz="1200">
                <a:solidFill>
                  <a:srgbClr val="252525"/>
                </a:solidFill>
              </a:rPr>
              <a:t>boolean</a:t>
            </a:r>
            <a:r>
              <a:rPr lang="en" sz="1200">
                <a:solidFill>
                  <a:srgbClr val="252525"/>
                </a:solidFill>
              </a:rPr>
              <a:t> value indicating whether the </a:t>
            </a:r>
            <a:r>
              <a:rPr b="1" lang="en" sz="1200">
                <a:solidFill>
                  <a:srgbClr val="252525"/>
                </a:solidFill>
              </a:rPr>
              <a:t>initialization was successful.</a:t>
            </a:r>
            <a:endParaRPr b="1" sz="1200">
              <a:solidFill>
                <a:srgbClr val="252525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1" lang="en" sz="1200">
                <a:solidFill>
                  <a:srgbClr val="252525"/>
                </a:solidFill>
              </a:rPr>
              <a:t>login(options?: KeycloakLoginOptions): Promise&lt;void&gt;:</a:t>
            </a:r>
            <a:endParaRPr b="1" sz="1200">
              <a:solidFill>
                <a:srgbClr val="252525"/>
              </a:solidFill>
            </a:endParaRPr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200">
                <a:solidFill>
                  <a:srgbClr val="252525"/>
                </a:solidFill>
              </a:rPr>
              <a:t>Initiates the Keycloak login flow, redirecting the user to the Keycloak login page.</a:t>
            </a:r>
            <a:endParaRPr sz="1200">
              <a:solidFill>
                <a:srgbClr val="252525"/>
              </a:solidFill>
            </a:endParaRPr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200">
                <a:solidFill>
                  <a:srgbClr val="252525"/>
                </a:solidFill>
              </a:rPr>
              <a:t>You can provide additional options, such as specifying the login action or the ID of the client to authenticate against.</a:t>
            </a:r>
            <a:endParaRPr sz="1200">
              <a:solidFill>
                <a:srgbClr val="252525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b="1" lang="en" sz="1200">
                <a:solidFill>
                  <a:srgbClr val="252525"/>
                </a:solidFill>
              </a:rPr>
              <a:t>logout(redirectUri?: string): Promise&lt;void&gt;:</a:t>
            </a:r>
            <a:endParaRPr b="1" sz="1200">
              <a:solidFill>
                <a:srgbClr val="252525"/>
              </a:solidFill>
            </a:endParaRPr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200">
                <a:solidFill>
                  <a:srgbClr val="252525"/>
                </a:solidFill>
              </a:rPr>
              <a:t>Logs out the current Keycloak user and optionally redirects them to the specified URL after logout.</a:t>
            </a:r>
            <a:endParaRPr sz="1200">
              <a:solidFill>
                <a:srgbClr val="252525"/>
              </a:solidFill>
            </a:endParaRPr>
          </a:p>
          <a:p>
            <a:pPr indent="-330200" lvl="1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" sz="1200">
                <a:solidFill>
                  <a:srgbClr val="252525"/>
                </a:solidFill>
              </a:rPr>
              <a:t>If no redirectUri is provided, the user will be redirected to the Keycloak login page.</a:t>
            </a:r>
            <a:endParaRPr sz="1200">
              <a:solidFill>
                <a:srgbClr val="252525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Feature of Keycloak-angular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2000" y="841550"/>
            <a:ext cx="8520000" cy="3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25000"/>
          </a:bodyPr>
          <a:lstStyle/>
          <a:p>
            <a:pPr indent="-30480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b="1"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getToken(): Promise&lt;string&gt;: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Retrieves the current Keycloak access token as a Promise.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can use this token to include in API requests to authenticate the user.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b="1"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getTokenParsed(): KeycloakTokenParsed: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Returns the parsed representation of the current Keycloak access token.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parsed token contains information about the user, such as their roles, username, and other custom claims.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b="1"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hasRealmRole(role: string): boolean: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Checks whether the current user has the specified realm-level role.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Returns true if the user has the role; otherwise, returns false.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b="1"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hasResourceRole(role: string, resource?: string): boolean: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Checks whether the current user has the specified resource-level role for the given resource.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Returns true if the user has the role; otherwise, returns false.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b="1"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loadUserProfile(): Promise&lt;KeycloakProfile&gt;: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Fetches the user's profile information from Keycloak.</a:t>
            </a:r>
            <a:endParaRPr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en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Returns a Promise that resolves to a KeycloakProfile object containing the user's details.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Initialization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12000" y="1203475"/>
            <a:ext cx="42600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initialize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keycloak we are using 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() method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this method we pass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configuration which we have in environment file.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Additional we pass 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initOption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which is optional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675" y="1200403"/>
            <a:ext cx="4267200" cy="27427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8" name="Google Shape;178;p33"/>
          <p:cNvSpPr/>
          <p:nvPr/>
        </p:nvSpPr>
        <p:spPr>
          <a:xfrm>
            <a:off x="5354125" y="1913150"/>
            <a:ext cx="2073000" cy="719400"/>
          </a:xfrm>
          <a:prstGeom prst="frame">
            <a:avLst>
              <a:gd fmla="val 8697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3"/>
          <p:cNvSpPr/>
          <p:nvPr/>
        </p:nvSpPr>
        <p:spPr>
          <a:xfrm>
            <a:off x="5379575" y="2658000"/>
            <a:ext cx="3192000" cy="719400"/>
          </a:xfrm>
          <a:prstGeom prst="frame">
            <a:avLst>
              <a:gd fmla="val 5303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2000" y="122153"/>
            <a:ext cx="852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Keycloak Config in Angular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2000" y="1203475"/>
            <a:ext cx="4478700" cy="3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 the init config params in a separate config file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way we can have separate config for different environments like dev, UAT, production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900" y="1203478"/>
            <a:ext cx="3638550" cy="1857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7" name="Google Shape;187;p34"/>
          <p:cNvSpPr/>
          <p:nvPr/>
        </p:nvSpPr>
        <p:spPr>
          <a:xfrm>
            <a:off x="4984900" y="1106425"/>
            <a:ext cx="1653300" cy="470700"/>
          </a:xfrm>
          <a:prstGeom prst="frame">
            <a:avLst>
              <a:gd fmla="val 1250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